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9"/>
  </p:notesMasterIdLst>
  <p:sldIdLst>
    <p:sldId id="256" r:id="rId8"/>
    <p:sldId id="271" r:id="rId9"/>
    <p:sldId id="336" r:id="rId10"/>
    <p:sldId id="313" r:id="rId11"/>
    <p:sldId id="327" r:id="rId12"/>
    <p:sldId id="329" r:id="rId13"/>
    <p:sldId id="330" r:id="rId14"/>
    <p:sldId id="331" r:id="rId15"/>
    <p:sldId id="319" r:id="rId16"/>
    <p:sldId id="333" r:id="rId17"/>
    <p:sldId id="332" r:id="rId18"/>
    <p:sldId id="323" r:id="rId19"/>
    <p:sldId id="324" r:id="rId20"/>
    <p:sldId id="325" r:id="rId21"/>
    <p:sldId id="326" r:id="rId22"/>
    <p:sldId id="334" r:id="rId23"/>
    <p:sldId id="328" r:id="rId24"/>
    <p:sldId id="321" r:id="rId25"/>
    <p:sldId id="322" r:id="rId26"/>
    <p:sldId id="335" r:id="rId27"/>
    <p:sldId id="305" r:id="rId28"/>
  </p:sldIdLst>
  <p:sldSz cx="9144000" cy="5143500" type="screen16x9"/>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36"/>
            <p14:sldId id="313"/>
            <p14:sldId id="327"/>
            <p14:sldId id="329"/>
            <p14:sldId id="330"/>
            <p14:sldId id="331"/>
            <p14:sldId id="319"/>
            <p14:sldId id="333"/>
            <p14:sldId id="332"/>
            <p14:sldId id="323"/>
            <p14:sldId id="324"/>
            <p14:sldId id="325"/>
            <p14:sldId id="326"/>
            <p14:sldId id="334"/>
            <p14:sldId id="328"/>
            <p14:sldId id="321"/>
            <p14:sldId id="322"/>
            <p14:sldId id="335"/>
            <p14:sldId id="305"/>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0000"/>
    <a:srgbClr val="B91121"/>
    <a:srgbClr val="FAFAFA"/>
    <a:srgbClr val="F7F7F7"/>
    <a:srgbClr val="EEF6F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6" autoAdjust="0"/>
    <p:restoredTop sz="95628" autoAdjust="0"/>
  </p:normalViewPr>
  <p:slideViewPr>
    <p:cSldViewPr>
      <p:cViewPr varScale="1">
        <p:scale>
          <a:sx n="123" d="100"/>
          <a:sy n="123" d="100"/>
        </p:scale>
        <p:origin x="900" y="90"/>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microsoft.com/office/2015/10/relationships/revisionInfo" Target="revisionInfo.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vl1pPr>
          </a:lstStyle>
          <a:p>
            <a:fld id="{9BCA2E56-26A7-48B0-8AC1-3B2414D82EA3}" type="datetimeFigureOut">
              <a:rPr lang="en-US" smtClean="0"/>
              <a:t>4/30/2017</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449763"/>
            <a:ext cx="5661025" cy="4216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525"/>
            <a:ext cx="306705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9525"/>
            <a:ext cx="3067050" cy="468313"/>
          </a:xfrm>
          <a:prstGeom prst="rect">
            <a:avLst/>
          </a:prstGeom>
        </p:spPr>
        <p:txBody>
          <a:bodyPr vert="horz" lIns="91440" tIns="45720" rIns="91440" bIns="4572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95861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68717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Meet</a:t>
            </a:r>
            <a:r>
              <a:rPr lang="en-US" baseline="0" dirty="0"/>
              <a:t> up with your buddies over pizza and draw up the plans for a school store. You’ll need a web page.</a:t>
            </a:r>
          </a:p>
          <a:p>
            <a:endParaRPr lang="en-US" baseline="0" dirty="0"/>
          </a:p>
          <a:p>
            <a:r>
              <a:rPr lang="en-US" baseline="0" dirty="0"/>
              <a:t>The menu looks something like this:</a:t>
            </a:r>
          </a:p>
          <a:p>
            <a:pPr marL="171450" indent="-171450">
              <a:buFontTx/>
              <a:buChar char="-"/>
            </a:pPr>
            <a:r>
              <a:rPr lang="en-US" baseline="0" dirty="0"/>
              <a:t>Items and their cost</a:t>
            </a:r>
          </a:p>
          <a:p>
            <a:pPr marL="171450" indent="-171450">
              <a:buFontTx/>
              <a:buChar char="-"/>
            </a:pPr>
            <a:r>
              <a:rPr lang="en-US" baseline="0" dirty="0"/>
              <a:t>Description of each</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21855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notepad and put that in a text file. Give it the extension “html” so the browser will treat it specially.</a:t>
            </a:r>
          </a:p>
          <a:p>
            <a:endParaRPr lang="en-US" baseline="0" dirty="0"/>
          </a:p>
          <a:p>
            <a:r>
              <a:rPr lang="en-US" baseline="0" dirty="0"/>
              <a:t>Double click and … well not what we wanted.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21855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tell the browser about</a:t>
            </a:r>
            <a:r>
              <a:rPr lang="en-US" baseline="0" dirty="0"/>
              <a:t> the different parts of our information. We add “markup”.</a:t>
            </a:r>
          </a:p>
          <a:p>
            <a:endParaRPr lang="en-US" baseline="0" dirty="0"/>
          </a:p>
          <a:p>
            <a:r>
              <a:rPr lang="en-US" baseline="0" dirty="0"/>
              <a:t>H1 is HEADING ONE</a:t>
            </a:r>
          </a:p>
          <a:p>
            <a:r>
              <a:rPr lang="en-US" baseline="0" dirty="0"/>
              <a:t>H2 is HEADING TWO … one level deeper under heading one. H3, H4, and so on.</a:t>
            </a:r>
          </a:p>
          <a:p>
            <a:endParaRPr lang="en-US" baseline="0" dirty="0"/>
          </a:p>
          <a:p>
            <a:r>
              <a:rPr lang="en-US" baseline="0" dirty="0"/>
              <a:t>We are NOT telling the browser how to style these … not saying “ok, big font now. Now bold. Now back to regular font.” Instead we are telling the browser WHAT these things are and letting it style them. They might look different on phones or </a:t>
            </a:r>
            <a:r>
              <a:rPr lang="en-US" baseline="0"/>
              <a:t>visually impaired.</a:t>
            </a: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21855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21855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05750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21855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21855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18452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Tree>
    <p:extLst>
      <p:ext uri="{BB962C8B-B14F-4D97-AF65-F5344CB8AC3E}">
        <p14:creationId xmlns:p14="http://schemas.microsoft.com/office/powerpoint/2010/main" val="4210484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954216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2058837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21855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3089458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1008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67720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15729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21855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a:solidFill>
                  <a:schemeClr val="bg1"/>
                </a:solidFill>
                <a:effectLst>
                  <a:outerShdw blurRad="38100" dist="38100" dir="2700000" algn="tl">
                    <a:srgbClr val="000000">
                      <a:alpha val="43137"/>
                    </a:srgbClr>
                  </a:outerShdw>
                </a:effectLst>
                <a:latin typeface="Palatino Linotype" panose="02040502050505030304" pitchFamily="18" charset="0"/>
              </a:rPr>
              <a:t>Using HTML5 </a:t>
            </a:r>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and CSS3</a:t>
            </a: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0.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7_LPdttKXPc"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hyperlink" Target="https://www.w3schools.com/" TargetMode="External"/><Relationship Id="rId4" Type="http://schemas.openxmlformats.org/officeDocument/2006/relationships/hyperlink" Target="http://www.explainthatstuff.com/howthewebworks.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How the Web Works</a:t>
            </a:r>
          </a:p>
        </p:txBody>
      </p:sp>
      <p:sp>
        <p:nvSpPr>
          <p:cNvPr id="3" name="Content Placeholder 2"/>
          <p:cNvSpPr>
            <a:spLocks noGrp="1"/>
          </p:cNvSpPr>
          <p:nvPr>
            <p:ph idx="1"/>
          </p:nvPr>
        </p:nvSpPr>
        <p:spPr>
          <a:xfrm>
            <a:off x="304800" y="1200151"/>
            <a:ext cx="4419600" cy="2590799"/>
          </a:xfrm>
        </p:spPr>
        <p:txBody>
          <a:bodyPr>
            <a:normAutofit/>
          </a:bodyPr>
          <a:lstStyle/>
          <a:p>
            <a:pPr>
              <a:buFont typeface="Arial" charset="0"/>
              <a:buChar char="•"/>
            </a:pPr>
            <a:r>
              <a:rPr lang="en-US" dirty="0"/>
              <a:t>Web Servers and Browsers</a:t>
            </a:r>
          </a:p>
          <a:p>
            <a:pPr>
              <a:buFont typeface="Arial" charset="0"/>
              <a:buChar char="•"/>
            </a:pPr>
            <a:r>
              <a:rPr lang="en-US" dirty="0"/>
              <a:t>HTML Editors</a:t>
            </a:r>
          </a:p>
          <a:p>
            <a:pPr>
              <a:buFont typeface="Arial" charset="0"/>
              <a:buChar char="•"/>
            </a:pPr>
            <a:r>
              <a:rPr lang="en-US" dirty="0"/>
              <a:t>Basic HTML Elements</a:t>
            </a:r>
          </a:p>
          <a:p>
            <a:pPr>
              <a:buFont typeface="Arial" charset="0"/>
              <a:buChar char="•"/>
            </a:pPr>
            <a:r>
              <a:rPr lang="en-US" dirty="0"/>
              <a:t>Intro to CSS</a:t>
            </a:r>
          </a:p>
          <a:p>
            <a:pPr>
              <a:buFont typeface="Arial" charset="0"/>
              <a:buChar char="•"/>
            </a:pPr>
            <a:r>
              <a:rPr lang="en-US" dirty="0"/>
              <a:t>Intro to JavaScript</a:t>
            </a:r>
          </a:p>
          <a:p>
            <a:pPr>
              <a:buFont typeface="Arial" charset="0"/>
              <a:buChar char="•"/>
            </a:pP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724400" y="1090211"/>
            <a:ext cx="3921370" cy="2903635"/>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IDE (Like Eclipse)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pic>
        <p:nvPicPr>
          <p:cNvPr id="3" name="Picture 2"/>
          <p:cNvPicPr>
            <a:picLocks noChangeAspect="1"/>
          </p:cNvPicPr>
          <p:nvPr/>
        </p:nvPicPr>
        <p:blipFill>
          <a:blip r:embed="rId3"/>
          <a:stretch>
            <a:fillRect/>
          </a:stretch>
        </p:blipFill>
        <p:spPr>
          <a:xfrm>
            <a:off x="609600" y="898603"/>
            <a:ext cx="8077200" cy="3574894"/>
          </a:xfrm>
          <a:prstGeom prst="rect">
            <a:avLst/>
          </a:prstGeom>
          <a:ln>
            <a:solidFill>
              <a:schemeClr val="accent1"/>
            </a:solidFill>
          </a:ln>
        </p:spPr>
      </p:pic>
    </p:spTree>
    <p:extLst>
      <p:ext uri="{BB962C8B-B14F-4D97-AF65-F5344CB8AC3E}">
        <p14:creationId xmlns:p14="http://schemas.microsoft.com/office/powerpoint/2010/main" val="1190386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171450" y="3084012"/>
            <a:ext cx="2094624" cy="1627822"/>
          </a:xfrm>
          <a:prstGeom prst="rect">
            <a:avLst/>
          </a:prstGeom>
          <a:ln>
            <a:solidFill>
              <a:schemeClr val="accent1"/>
            </a:solidFill>
          </a:ln>
        </p:spPr>
      </p:pic>
      <p:sp>
        <p:nvSpPr>
          <p:cNvPr id="5" name="Title 4"/>
          <p:cNvSpPr>
            <a:spLocks noGrp="1"/>
          </p:cNvSpPr>
          <p:nvPr>
            <p:ph type="title"/>
          </p:nvPr>
        </p:nvSpPr>
        <p:spPr>
          <a:xfrm>
            <a:off x="3886200" y="57151"/>
            <a:ext cx="5181600" cy="609600"/>
          </a:xfrm>
        </p:spPr>
        <p:txBody>
          <a:bodyPr/>
          <a:lstStyle/>
          <a:p>
            <a:r>
              <a:rPr lang="en-US" dirty="0"/>
              <a:t>Notepad++</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
        <p:nvSpPr>
          <p:cNvPr id="8" name="Rectangle: Rounded Corners 7"/>
          <p:cNvSpPr/>
          <p:nvPr/>
        </p:nvSpPr>
        <p:spPr>
          <a:xfrm>
            <a:off x="209550" y="209550"/>
            <a:ext cx="4191000" cy="3810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6700" y="219075"/>
            <a:ext cx="3276600" cy="381000"/>
          </a:xfrm>
          <a:prstGeom prst="rect">
            <a:avLst/>
          </a:prstGeom>
          <a:noFill/>
        </p:spPr>
        <p:txBody>
          <a:bodyPr wrap="square" rtlCol="0">
            <a:spAutoFit/>
          </a:bodyPr>
          <a:lstStyle/>
          <a:p>
            <a:r>
              <a:rPr lang="en-US" dirty="0"/>
              <a:t>https://notepad-plus-plus.org</a:t>
            </a:r>
          </a:p>
        </p:txBody>
      </p:sp>
      <p:pic>
        <p:nvPicPr>
          <p:cNvPr id="3" name="Picture 2"/>
          <p:cNvPicPr>
            <a:picLocks noChangeAspect="1"/>
          </p:cNvPicPr>
          <p:nvPr/>
        </p:nvPicPr>
        <p:blipFill>
          <a:blip r:embed="rId4"/>
          <a:stretch>
            <a:fillRect/>
          </a:stretch>
        </p:blipFill>
        <p:spPr>
          <a:xfrm>
            <a:off x="4067496" y="1504950"/>
            <a:ext cx="4819007" cy="2914650"/>
          </a:xfrm>
          <a:prstGeom prst="rect">
            <a:avLst/>
          </a:prstGeom>
        </p:spPr>
      </p:pic>
      <p:pic>
        <p:nvPicPr>
          <p:cNvPr id="10" name="Picture 9"/>
          <p:cNvPicPr>
            <a:picLocks noChangeAspect="1"/>
          </p:cNvPicPr>
          <p:nvPr/>
        </p:nvPicPr>
        <p:blipFill>
          <a:blip r:embed="rId5"/>
          <a:stretch>
            <a:fillRect/>
          </a:stretch>
        </p:blipFill>
        <p:spPr>
          <a:xfrm>
            <a:off x="209550" y="819150"/>
            <a:ext cx="3752850" cy="1572950"/>
          </a:xfrm>
          <a:prstGeom prst="rect">
            <a:avLst/>
          </a:prstGeom>
        </p:spPr>
      </p:pic>
      <p:sp>
        <p:nvSpPr>
          <p:cNvPr id="11" name="TextBox 10"/>
          <p:cNvSpPr txBox="1"/>
          <p:nvPr/>
        </p:nvSpPr>
        <p:spPr>
          <a:xfrm>
            <a:off x="190500" y="1102276"/>
            <a:ext cx="1333500" cy="523220"/>
          </a:xfrm>
          <a:prstGeom prst="rect">
            <a:avLst/>
          </a:prstGeom>
          <a:noFill/>
        </p:spPr>
        <p:txBody>
          <a:bodyPr wrap="square" rtlCol="0">
            <a:spAutoFit/>
          </a:bodyPr>
          <a:lstStyle/>
          <a:p>
            <a:r>
              <a:rPr lang="en-US" sz="1400" dirty="0">
                <a:solidFill>
                  <a:schemeClr val="bg1"/>
                </a:solidFill>
                <a:latin typeface="Consolas" panose="020B0609020204030204" pitchFamily="49" charset="0"/>
              </a:rPr>
              <a:t>C:\myFiles&gt; </a:t>
            </a:r>
          </a:p>
          <a:p>
            <a:endParaRPr lang="en-US" sz="1400" dirty="0">
              <a:solidFill>
                <a:schemeClr val="bg1"/>
              </a:solidFill>
              <a:latin typeface="Consolas" panose="020B0609020204030204" pitchFamily="49" charset="0"/>
            </a:endParaRPr>
          </a:p>
        </p:txBody>
      </p:sp>
      <p:sp>
        <p:nvSpPr>
          <p:cNvPr id="12" name="TextBox 11"/>
          <p:cNvSpPr txBox="1"/>
          <p:nvPr/>
        </p:nvSpPr>
        <p:spPr>
          <a:xfrm>
            <a:off x="1350492" y="1102276"/>
            <a:ext cx="2307108" cy="307777"/>
          </a:xfrm>
          <a:prstGeom prst="rect">
            <a:avLst/>
          </a:prstGeom>
          <a:noFill/>
        </p:spPr>
        <p:txBody>
          <a:bodyPr wrap="square" rtlCol="0">
            <a:spAutoFit/>
          </a:bodyPr>
          <a:lstStyle/>
          <a:p>
            <a:r>
              <a:rPr lang="en-US" sz="1400" dirty="0">
                <a:solidFill>
                  <a:schemeClr val="bg1"/>
                </a:solidFill>
                <a:latin typeface="Consolas" panose="020B0609020204030204" pitchFamily="49" charset="0"/>
              </a:rPr>
              <a:t>notepad++ river.html</a:t>
            </a:r>
          </a:p>
        </p:txBody>
      </p:sp>
      <p:pic>
        <p:nvPicPr>
          <p:cNvPr id="15" name="Picture 14"/>
          <p:cNvPicPr>
            <a:picLocks noChangeAspect="1"/>
          </p:cNvPicPr>
          <p:nvPr/>
        </p:nvPicPr>
        <p:blipFill>
          <a:blip r:embed="rId6"/>
          <a:stretch>
            <a:fillRect/>
          </a:stretch>
        </p:blipFill>
        <p:spPr>
          <a:xfrm>
            <a:off x="1655292" y="2206740"/>
            <a:ext cx="1803979" cy="2698635"/>
          </a:xfrm>
          <a:prstGeom prst="rect">
            <a:avLst/>
          </a:prstGeom>
        </p:spPr>
      </p:pic>
      <p:sp>
        <p:nvSpPr>
          <p:cNvPr id="14" name="Rectangle 13"/>
          <p:cNvSpPr/>
          <p:nvPr/>
        </p:nvSpPr>
        <p:spPr>
          <a:xfrm>
            <a:off x="1655292" y="2689676"/>
            <a:ext cx="1259358" cy="2360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51472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590550"/>
            <a:ext cx="7924800" cy="4343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title"/>
          </p:nvPr>
        </p:nvSpPr>
        <p:spPr/>
        <p:txBody>
          <a:bodyPr/>
          <a:lstStyle/>
          <a:p>
            <a:r>
              <a:rPr lang="en-US" dirty="0"/>
              <a:t>For Sale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1219200" y="815340"/>
            <a:ext cx="6506095" cy="3539430"/>
          </a:xfrm>
          <a:prstGeom prst="rect">
            <a:avLst/>
          </a:prstGeom>
          <a:noFill/>
        </p:spPr>
        <p:txBody>
          <a:bodyPr wrap="square" rtlCol="0">
            <a:spAutoFit/>
          </a:bodyPr>
          <a:lstStyle/>
          <a:p>
            <a:r>
              <a:rPr lang="en-US" sz="1400" dirty="0">
                <a:latin typeface="Comic Sans MS" pitchFamily="66" charset="0"/>
              </a:rPr>
              <a:t>Our Items</a:t>
            </a:r>
          </a:p>
          <a:p>
            <a:endParaRPr lang="en-US" sz="1400" dirty="0">
              <a:latin typeface="Comic Sans MS" pitchFamily="66" charset="0"/>
            </a:endParaRPr>
          </a:p>
          <a:p>
            <a:r>
              <a:rPr lang="en-US" sz="1400" dirty="0">
                <a:latin typeface="Comic Sans MS" pitchFamily="66" charset="0"/>
              </a:rPr>
              <a:t>Pencil, $0.25</a:t>
            </a:r>
          </a:p>
          <a:p>
            <a:r>
              <a:rPr lang="en-US" sz="1400" dirty="0">
                <a:latin typeface="Comic Sans MS" pitchFamily="66" charset="0"/>
              </a:rPr>
              <a:t>Ticonderoga pencils! Simply the best pencil ever made. These beauties come</a:t>
            </a:r>
          </a:p>
          <a:p>
            <a:r>
              <a:rPr lang="en-US" sz="1400" dirty="0">
                <a:latin typeface="Comic Sans MS" pitchFamily="66" charset="0"/>
              </a:rPr>
              <a:t>pre-sharpened and ready to write!</a:t>
            </a:r>
          </a:p>
          <a:p>
            <a:endParaRPr lang="en-US" sz="1400" dirty="0">
              <a:latin typeface="Comic Sans MS" pitchFamily="66" charset="0"/>
            </a:endParaRPr>
          </a:p>
          <a:p>
            <a:r>
              <a:rPr lang="en-US" sz="1400" dirty="0">
                <a:latin typeface="Comic Sans MS" pitchFamily="66" charset="0"/>
              </a:rPr>
              <a:t>Pen, $0.50</a:t>
            </a:r>
          </a:p>
          <a:p>
            <a:r>
              <a:rPr lang="en-US" sz="1400" dirty="0">
                <a:latin typeface="Comic Sans MS" pitchFamily="66" charset="0"/>
              </a:rPr>
              <a:t>Office Depot brand ballpoint pens. Click to write. Pick your color: red, blue, or black.</a:t>
            </a:r>
          </a:p>
          <a:p>
            <a:endParaRPr lang="en-US" sz="1400" dirty="0">
              <a:latin typeface="Comic Sans MS" pitchFamily="66" charset="0"/>
            </a:endParaRPr>
          </a:p>
          <a:p>
            <a:r>
              <a:rPr lang="en-US" sz="1400" dirty="0">
                <a:latin typeface="Comic Sans MS" pitchFamily="66" charset="0"/>
              </a:rPr>
              <a:t>Paper, $1.00</a:t>
            </a:r>
          </a:p>
          <a:p>
            <a:r>
              <a:rPr lang="en-US" sz="1400" dirty="0">
                <a:latin typeface="Comic Sans MS" pitchFamily="66" charset="0"/>
              </a:rPr>
              <a:t>One hundred pages of lined, loose-leaf paper. Pick "college" or "wide" ruled.</a:t>
            </a:r>
          </a:p>
          <a:p>
            <a:endParaRPr lang="en-US" sz="1400" dirty="0">
              <a:latin typeface="Comic Sans MS" pitchFamily="66" charset="0"/>
            </a:endParaRPr>
          </a:p>
          <a:p>
            <a:r>
              <a:rPr lang="en-US" sz="1400" dirty="0">
                <a:latin typeface="Comic Sans MS" pitchFamily="66" charset="0"/>
              </a:rPr>
              <a:t>Notebook, $2.00</a:t>
            </a:r>
          </a:p>
          <a:p>
            <a:r>
              <a:rPr lang="en-US" sz="1400" dirty="0">
                <a:latin typeface="Comic Sans MS" pitchFamily="66" charset="0"/>
              </a:rPr>
              <a:t>Single-subject (80 pages) notebooks. These were selected specially for </a:t>
            </a:r>
          </a:p>
          <a:p>
            <a:r>
              <a:rPr lang="en-US" sz="1400" dirty="0">
                <a:latin typeface="Comic Sans MS" pitchFamily="66" charset="0"/>
              </a:rPr>
              <a:t>Mrs. Davidson's English class. Pick your color: red, blue, or green.</a:t>
            </a:r>
          </a:p>
        </p:txBody>
      </p:sp>
    </p:spTree>
    <p:extLst>
      <p:ext uri="{BB962C8B-B14F-4D97-AF65-F5344CB8AC3E}">
        <p14:creationId xmlns:p14="http://schemas.microsoft.com/office/powerpoint/2010/main" val="27123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6" end="6"/>
                                            </p:txEl>
                                          </p:spTgt>
                                        </p:tgtEl>
                                        <p:attrNameLst>
                                          <p:attrName>style.visibility</p:attrName>
                                        </p:attrNameLst>
                                      </p:cBhvr>
                                      <p:to>
                                        <p:strVal val="visible"/>
                                      </p:to>
                                    </p:set>
                                    <p:animEffect transition="in" filter="fade">
                                      <p:cBhvr>
                                        <p:cTn id="20" dur="500"/>
                                        <p:tgtEl>
                                          <p:spTgt spid="2">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fade">
                                      <p:cBhvr>
                                        <p:cTn id="25" dur="500"/>
                                        <p:tgtEl>
                                          <p:spTgt spid="2">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xEl>
                                              <p:pRg st="9" end="9"/>
                                            </p:txEl>
                                          </p:spTgt>
                                        </p:tgtEl>
                                        <p:attrNameLst>
                                          <p:attrName>style.visibility</p:attrName>
                                        </p:attrNameLst>
                                      </p:cBhvr>
                                      <p:to>
                                        <p:strVal val="visible"/>
                                      </p:to>
                                    </p:set>
                                    <p:animEffect transition="in" filter="fade">
                                      <p:cBhvr>
                                        <p:cTn id="30" dur="500"/>
                                        <p:tgtEl>
                                          <p:spTgt spid="2">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animEffect transition="in" filter="fade">
                                      <p:cBhvr>
                                        <p:cTn id="33" dur="500"/>
                                        <p:tgtEl>
                                          <p:spTgt spid="2">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
                                            <p:txEl>
                                              <p:pRg st="12" end="12"/>
                                            </p:txEl>
                                          </p:spTgt>
                                        </p:tgtEl>
                                        <p:attrNameLst>
                                          <p:attrName>style.visibility</p:attrName>
                                        </p:attrNameLst>
                                      </p:cBhvr>
                                      <p:to>
                                        <p:strVal val="visible"/>
                                      </p:to>
                                    </p:set>
                                    <p:animEffect transition="in" filter="fade">
                                      <p:cBhvr>
                                        <p:cTn id="36" dur="500"/>
                                        <p:tgtEl>
                                          <p:spTgt spid="2">
                                            <p:txEl>
                                              <p:pRg st="12" end="1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animEffect transition="in" filter="fade">
                                      <p:cBhvr>
                                        <p:cTn id="39" dur="500"/>
                                        <p:tgtEl>
                                          <p:spTgt spid="2">
                                            <p:txEl>
                                              <p:pRg st="13" end="13"/>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2">
                                            <p:txEl>
                                              <p:pRg st="14" end="14"/>
                                            </p:txEl>
                                          </p:spTgt>
                                        </p:tgtEl>
                                        <p:attrNameLst>
                                          <p:attrName>style.visibility</p:attrName>
                                        </p:attrNameLst>
                                      </p:cBhvr>
                                      <p:to>
                                        <p:strVal val="visible"/>
                                      </p:to>
                                    </p:set>
                                    <p:animEffect transition="in" filter="fade">
                                      <p:cBhvr>
                                        <p:cTn id="42" dur="500"/>
                                        <p:tgtEl>
                                          <p:spTgt spid="2">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For Sale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228600" y="1047749"/>
            <a:ext cx="4038600" cy="3416320"/>
          </a:xfrm>
          <a:prstGeom prst="rect">
            <a:avLst/>
          </a:prstGeom>
          <a:noFill/>
          <a:ln>
            <a:solidFill>
              <a:schemeClr val="tx2"/>
            </a:solidFill>
          </a:ln>
        </p:spPr>
        <p:txBody>
          <a:bodyPr wrap="square" rtlCol="0">
            <a:spAutoFit/>
          </a:bodyPr>
          <a:lstStyle/>
          <a:p>
            <a:r>
              <a:rPr lang="en-US" sz="1200" dirty="0"/>
              <a:t>Our Items</a:t>
            </a:r>
          </a:p>
          <a:p>
            <a:endParaRPr lang="en-US" sz="1200" dirty="0"/>
          </a:p>
          <a:p>
            <a:r>
              <a:rPr lang="en-US" sz="1200" dirty="0"/>
              <a:t>Pencil, $0.25</a:t>
            </a:r>
          </a:p>
          <a:p>
            <a:r>
              <a:rPr lang="en-US" sz="1200" dirty="0"/>
              <a:t>Ticonderoga pencils! Simply the best pencil ever made. These beauties come pre-sharpened and ready to write!</a:t>
            </a:r>
          </a:p>
          <a:p>
            <a:endParaRPr lang="en-US" sz="1200" dirty="0"/>
          </a:p>
          <a:p>
            <a:r>
              <a:rPr lang="en-US" sz="1200" dirty="0"/>
              <a:t>Pen, $0.50</a:t>
            </a:r>
          </a:p>
          <a:p>
            <a:r>
              <a:rPr lang="en-US" sz="1200" dirty="0"/>
              <a:t>Office Depot brand ballpoint pens. Click to write. Pick your color: red, blue, or black.</a:t>
            </a:r>
          </a:p>
          <a:p>
            <a:endParaRPr lang="en-US" sz="1200" dirty="0"/>
          </a:p>
          <a:p>
            <a:r>
              <a:rPr lang="en-US" sz="1200" dirty="0"/>
              <a:t>Paper, $1.00</a:t>
            </a:r>
          </a:p>
          <a:p>
            <a:r>
              <a:rPr lang="en-US" sz="1200" dirty="0"/>
              <a:t>One hundred pages of lined, loose-leaf paper. Pick "college" or "wide" ruled.</a:t>
            </a:r>
          </a:p>
          <a:p>
            <a:endParaRPr lang="en-US" sz="1200" dirty="0"/>
          </a:p>
          <a:p>
            <a:r>
              <a:rPr lang="en-US" sz="1200" dirty="0"/>
              <a:t>Notebook, $2.00</a:t>
            </a:r>
          </a:p>
          <a:p>
            <a:r>
              <a:rPr lang="en-US" sz="1200" dirty="0"/>
              <a:t>Single-subject (80 pages) notebooks. These were selected specially for Mrs. Davidson's English class. Pick your color: red, blue, or green.</a:t>
            </a:r>
          </a:p>
        </p:txBody>
      </p:sp>
      <p:sp>
        <p:nvSpPr>
          <p:cNvPr id="3" name="TextBox 2"/>
          <p:cNvSpPr txBox="1"/>
          <p:nvPr/>
        </p:nvSpPr>
        <p:spPr>
          <a:xfrm>
            <a:off x="228600" y="678417"/>
            <a:ext cx="1295400" cy="369332"/>
          </a:xfrm>
          <a:prstGeom prst="rect">
            <a:avLst/>
          </a:prstGeom>
          <a:noFill/>
          <a:ln>
            <a:solidFill>
              <a:schemeClr val="tx2"/>
            </a:solidFill>
          </a:ln>
        </p:spPr>
        <p:txBody>
          <a:bodyPr wrap="square" rtlCol="0">
            <a:spAutoFit/>
          </a:bodyPr>
          <a:lstStyle/>
          <a:p>
            <a:r>
              <a:rPr lang="en-US" dirty="0">
                <a:solidFill>
                  <a:schemeClr val="accent1"/>
                </a:solidFill>
              </a:rPr>
              <a:t>items.html</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56" y="1208097"/>
            <a:ext cx="4410075"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572000" y="2001289"/>
            <a:ext cx="4191000" cy="1447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662353" y="1619942"/>
            <a:ext cx="1893916"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Rectangle 10"/>
          <p:cNvSpPr/>
          <p:nvPr/>
        </p:nvSpPr>
        <p:spPr>
          <a:xfrm>
            <a:off x="5178829" y="1379911"/>
            <a:ext cx="590204" cy="2078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14" name="Picture 13"/>
          <p:cNvPicPr>
            <a:picLocks noChangeAspect="1"/>
          </p:cNvPicPr>
          <p:nvPr/>
        </p:nvPicPr>
        <p:blipFill>
          <a:blip r:embed="rId4"/>
          <a:stretch>
            <a:fillRect/>
          </a:stretch>
        </p:blipFill>
        <p:spPr>
          <a:xfrm>
            <a:off x="8386560" y="115890"/>
            <a:ext cx="609601" cy="170688"/>
          </a:xfrm>
          <a:prstGeom prst="rect">
            <a:avLst/>
          </a:prstGeom>
        </p:spPr>
      </p:pic>
    </p:spTree>
    <p:extLst>
      <p:ext uri="{BB962C8B-B14F-4D97-AF65-F5344CB8AC3E}">
        <p14:creationId xmlns:p14="http://schemas.microsoft.com/office/powerpoint/2010/main" val="121816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5" end="5"/>
                                            </p:txEl>
                                          </p:spTgt>
                                        </p:tgtEl>
                                        <p:attrNameLst>
                                          <p:attrName>style.visibility</p:attrName>
                                        </p:attrNameLst>
                                      </p:cBhvr>
                                      <p:to>
                                        <p:strVal val="visible"/>
                                      </p:to>
                                    </p:set>
                                    <p:animEffect transition="in" filter="fade">
                                      <p:cBhvr>
                                        <p:cTn id="16" dur="500"/>
                                        <p:tgtEl>
                                          <p:spTgt spid="2">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Effect transition="in" filter="fade">
                                      <p:cBhvr>
                                        <p:cTn id="19" dur="500"/>
                                        <p:tgtEl>
                                          <p:spTgt spid="2">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8" end="8"/>
                                            </p:txEl>
                                          </p:spTgt>
                                        </p:tgtEl>
                                        <p:attrNameLst>
                                          <p:attrName>style.visibility</p:attrName>
                                        </p:attrNameLst>
                                      </p:cBhvr>
                                      <p:to>
                                        <p:strVal val="visible"/>
                                      </p:to>
                                    </p:set>
                                    <p:animEffect transition="in" filter="fade">
                                      <p:cBhvr>
                                        <p:cTn id="22" dur="500"/>
                                        <p:tgtEl>
                                          <p:spTgt spid="2">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animEffect transition="in" filter="fade">
                                      <p:cBhvr>
                                        <p:cTn id="25" dur="500"/>
                                        <p:tgtEl>
                                          <p:spTgt spid="2">
                                            <p:txEl>
                                              <p:pRg st="9" end="9"/>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11" end="11"/>
                                            </p:txEl>
                                          </p:spTgt>
                                        </p:tgtEl>
                                        <p:attrNameLst>
                                          <p:attrName>style.visibility</p:attrName>
                                        </p:attrNameLst>
                                      </p:cBhvr>
                                      <p:to>
                                        <p:strVal val="visible"/>
                                      </p:to>
                                    </p:set>
                                    <p:animEffect transition="in" filter="fade">
                                      <p:cBhvr>
                                        <p:cTn id="28" dur="500"/>
                                        <p:tgtEl>
                                          <p:spTgt spid="2">
                                            <p:txEl>
                                              <p:pRg st="11" end="1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animEffect transition="in" filter="fade">
                                      <p:cBhvr>
                                        <p:cTn id="31" dur="500"/>
                                        <p:tgtEl>
                                          <p:spTgt spid="2">
                                            <p:txEl>
                                              <p:pRg st="12" end="1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0" nodeType="clickEffect">
                                  <p:stCondLst>
                                    <p:cond delay="0"/>
                                  </p:stCondLst>
                                  <p:childTnLst>
                                    <p:animEffect transition="out" filter="fade">
                                      <p:cBhvr>
                                        <p:cTn id="45" dur="500"/>
                                        <p:tgtEl>
                                          <p:spTgt spid="7"/>
                                        </p:tgtEl>
                                      </p:cBhvr>
                                    </p:animEffect>
                                    <p:set>
                                      <p:cBhvr>
                                        <p:cTn id="4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39490" y="57151"/>
            <a:ext cx="4828309" cy="609600"/>
          </a:xfrm>
        </p:spPr>
        <p:txBody>
          <a:bodyPr/>
          <a:lstStyle/>
          <a:p>
            <a:r>
              <a:rPr lang="en-US" dirty="0"/>
              <a:t>For Sale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200891" y="542572"/>
            <a:ext cx="4038600" cy="4375044"/>
          </a:xfrm>
          <a:prstGeom prst="rect">
            <a:avLst/>
          </a:prstGeom>
          <a:noFill/>
          <a:ln>
            <a:solidFill>
              <a:schemeClr val="tx2"/>
            </a:solidFill>
          </a:ln>
        </p:spPr>
        <p:txBody>
          <a:bodyPr wrap="square" rtlCol="0">
            <a:spAutoFit/>
          </a:bodyPr>
          <a:lstStyle/>
          <a:p>
            <a:pPr>
              <a:lnSpc>
                <a:spcPct val="115000"/>
              </a:lnSpc>
            </a:pPr>
            <a:r>
              <a:rPr lang="en-US" sz="1400" b="1" dirty="0">
                <a:solidFill>
                  <a:srgbClr val="008080"/>
                </a:solidFill>
                <a:latin typeface="Consolas"/>
                <a:ea typeface="Calibri"/>
                <a:cs typeface="Times New Roman"/>
              </a:rPr>
              <a:t>&lt;</a:t>
            </a:r>
            <a:r>
              <a:rPr lang="en-US" sz="1400" b="1" dirty="0">
                <a:solidFill>
                  <a:srgbClr val="3F7F7F"/>
                </a:solidFill>
                <a:latin typeface="Consolas"/>
                <a:ea typeface="Calibri"/>
                <a:cs typeface="Times New Roman"/>
              </a:rPr>
              <a:t>h1</a:t>
            </a:r>
            <a:r>
              <a:rPr lang="en-US" sz="1400" b="1" dirty="0">
                <a:solidFill>
                  <a:srgbClr val="008080"/>
                </a:solidFill>
                <a:latin typeface="Consolas"/>
                <a:ea typeface="Calibri"/>
                <a:cs typeface="Times New Roman"/>
              </a:rPr>
              <a:t>&gt;</a:t>
            </a:r>
            <a:r>
              <a:rPr lang="en-US" sz="1000" dirty="0">
                <a:solidFill>
                  <a:srgbClr val="000000"/>
                </a:solidFill>
                <a:latin typeface="Consolas"/>
                <a:ea typeface="Calibri"/>
                <a:cs typeface="Times New Roman"/>
              </a:rPr>
              <a:t>Our Items</a:t>
            </a:r>
            <a:r>
              <a:rPr lang="en-US" sz="1400" b="1" dirty="0">
                <a:solidFill>
                  <a:srgbClr val="008080"/>
                </a:solidFill>
                <a:latin typeface="Consolas"/>
                <a:ea typeface="Calibri"/>
                <a:cs typeface="Times New Roman"/>
              </a:rPr>
              <a:t>&lt;/h1&gt;</a:t>
            </a:r>
            <a:endParaRPr lang="en-US" sz="1400" b="1" dirty="0">
              <a:ea typeface="Calibri"/>
              <a:cs typeface="Times New Roman"/>
            </a:endParaRPr>
          </a:p>
          <a:p>
            <a:pPr>
              <a:lnSpc>
                <a:spcPct val="115000"/>
              </a:lnSpc>
            </a:pPr>
            <a:r>
              <a:rPr lang="en-US" sz="1000" dirty="0">
                <a:latin typeface="Consolas"/>
                <a:ea typeface="Calibri"/>
                <a:cs typeface="Times New Roman"/>
              </a:rPr>
              <a:t> </a:t>
            </a:r>
            <a:endParaRPr lang="en-US" sz="1000" dirty="0">
              <a:ea typeface="Calibri"/>
              <a:cs typeface="Times New Roman"/>
            </a:endParaRPr>
          </a:p>
          <a:p>
            <a:pPr>
              <a:lnSpc>
                <a:spcPct val="115000"/>
              </a:lnSpc>
            </a:pPr>
            <a:r>
              <a:rPr lang="en-US" sz="1400" b="1" dirty="0">
                <a:solidFill>
                  <a:srgbClr val="008080"/>
                </a:solidFill>
                <a:latin typeface="Consolas"/>
                <a:ea typeface="Calibri"/>
                <a:cs typeface="Times New Roman"/>
              </a:rPr>
              <a:t>&lt;</a:t>
            </a:r>
            <a:r>
              <a:rPr lang="en-US" sz="1400" b="1" dirty="0">
                <a:solidFill>
                  <a:srgbClr val="3F7F7F"/>
                </a:solidFill>
                <a:latin typeface="Consolas"/>
                <a:ea typeface="Calibri"/>
                <a:cs typeface="Times New Roman"/>
              </a:rPr>
              <a:t>h2</a:t>
            </a:r>
            <a:r>
              <a:rPr lang="en-US" sz="1400" b="1" dirty="0">
                <a:solidFill>
                  <a:srgbClr val="008080"/>
                </a:solidFill>
                <a:latin typeface="Consolas"/>
                <a:ea typeface="Calibri"/>
                <a:cs typeface="Times New Roman"/>
              </a:rPr>
              <a:t>&gt;</a:t>
            </a:r>
            <a:r>
              <a:rPr lang="en-US" sz="1000" dirty="0">
                <a:solidFill>
                  <a:srgbClr val="000000"/>
                </a:solidFill>
                <a:latin typeface="Consolas"/>
                <a:ea typeface="Calibri"/>
                <a:cs typeface="Times New Roman"/>
              </a:rPr>
              <a:t>Pencil, $0.25</a:t>
            </a:r>
            <a:r>
              <a:rPr lang="en-US" sz="1400" b="1" dirty="0">
                <a:solidFill>
                  <a:srgbClr val="008080"/>
                </a:solidFill>
                <a:latin typeface="Consolas"/>
                <a:ea typeface="Calibri"/>
                <a:cs typeface="Times New Roman"/>
              </a:rPr>
              <a:t>&lt;/</a:t>
            </a:r>
            <a:r>
              <a:rPr lang="en-US" sz="1400" b="1" dirty="0">
                <a:solidFill>
                  <a:srgbClr val="3F7F7F"/>
                </a:solidFill>
                <a:latin typeface="Consolas"/>
                <a:ea typeface="Calibri"/>
                <a:cs typeface="Times New Roman"/>
              </a:rPr>
              <a:t>h2</a:t>
            </a:r>
            <a:r>
              <a:rPr lang="en-US" sz="1400" b="1" dirty="0">
                <a:solidFill>
                  <a:srgbClr val="008080"/>
                </a:solidFill>
                <a:latin typeface="Consolas"/>
                <a:ea typeface="Calibri"/>
                <a:cs typeface="Times New Roman"/>
              </a:rPr>
              <a:t>&gt;</a:t>
            </a:r>
            <a:endParaRPr lang="en-US" sz="1400" b="1" dirty="0">
              <a:ea typeface="Calibri"/>
              <a:cs typeface="Times New Roman"/>
            </a:endParaRPr>
          </a:p>
          <a:p>
            <a:pPr>
              <a:lnSpc>
                <a:spcPct val="115000"/>
              </a:lnSpc>
            </a:pPr>
            <a:r>
              <a:rPr lang="en-US" sz="1400" b="1" dirty="0">
                <a:solidFill>
                  <a:srgbClr val="008080"/>
                </a:solidFill>
                <a:latin typeface="Consolas"/>
                <a:ea typeface="Calibri"/>
                <a:cs typeface="Times New Roman"/>
              </a:rPr>
              <a:t>&lt;</a:t>
            </a:r>
            <a:r>
              <a:rPr lang="en-US" sz="1400" b="1" dirty="0">
                <a:solidFill>
                  <a:srgbClr val="3F7F7F"/>
                </a:solidFill>
                <a:latin typeface="Consolas"/>
                <a:ea typeface="Calibri"/>
                <a:cs typeface="Times New Roman"/>
              </a:rPr>
              <a:t>p</a:t>
            </a:r>
            <a:r>
              <a:rPr lang="en-US" sz="1400" b="1" dirty="0">
                <a:solidFill>
                  <a:srgbClr val="008080"/>
                </a:solidFill>
                <a:latin typeface="Consolas"/>
                <a:ea typeface="Calibri"/>
                <a:cs typeface="Times New Roman"/>
              </a:rPr>
              <a:t>&gt;</a:t>
            </a:r>
            <a:r>
              <a:rPr lang="en-US" sz="1000" dirty="0">
                <a:solidFill>
                  <a:srgbClr val="000000"/>
                </a:solidFill>
                <a:latin typeface="Consolas"/>
                <a:ea typeface="Calibri"/>
                <a:cs typeface="Times New Roman"/>
              </a:rPr>
              <a:t>Ticonderoga pencils! Simply the best pencil ever made. These beauties come pre-sharpened and ready to write!</a:t>
            </a:r>
            <a:r>
              <a:rPr lang="en-US" sz="1400" b="1" dirty="0">
                <a:solidFill>
                  <a:srgbClr val="008080"/>
                </a:solidFill>
                <a:latin typeface="Consolas"/>
                <a:ea typeface="Calibri"/>
                <a:cs typeface="Times New Roman"/>
              </a:rPr>
              <a:t>&lt;/</a:t>
            </a:r>
            <a:r>
              <a:rPr lang="en-US" sz="1400" b="1" dirty="0">
                <a:solidFill>
                  <a:srgbClr val="3F7F7F"/>
                </a:solidFill>
                <a:latin typeface="Consolas"/>
                <a:ea typeface="Calibri"/>
                <a:cs typeface="Times New Roman"/>
              </a:rPr>
              <a:t>p</a:t>
            </a:r>
            <a:r>
              <a:rPr lang="en-US" sz="1400" b="1" dirty="0">
                <a:solidFill>
                  <a:srgbClr val="008080"/>
                </a:solidFill>
                <a:latin typeface="Consolas"/>
                <a:ea typeface="Calibri"/>
                <a:cs typeface="Times New Roman"/>
              </a:rPr>
              <a:t>&gt;</a:t>
            </a:r>
            <a:endParaRPr lang="en-US" sz="1400" b="1" dirty="0">
              <a:ea typeface="Calibri"/>
              <a:cs typeface="Times New Roman"/>
            </a:endParaRPr>
          </a:p>
          <a:p>
            <a:pPr>
              <a:lnSpc>
                <a:spcPct val="115000"/>
              </a:lnSpc>
            </a:pPr>
            <a:r>
              <a:rPr lang="en-US" sz="1000" dirty="0">
                <a:latin typeface="Consolas"/>
                <a:ea typeface="Calibri"/>
                <a:cs typeface="Times New Roman"/>
              </a:rPr>
              <a:t> </a:t>
            </a:r>
            <a:endParaRPr lang="en-US" sz="1000" dirty="0">
              <a:ea typeface="Calibri"/>
              <a:cs typeface="Times New Roman"/>
            </a:endParaRPr>
          </a:p>
          <a:p>
            <a:pPr>
              <a:lnSpc>
                <a:spcPct val="115000"/>
              </a:lnSpc>
            </a:pPr>
            <a:r>
              <a:rPr lang="en-US" sz="1400" b="1" dirty="0">
                <a:solidFill>
                  <a:srgbClr val="008080"/>
                </a:solidFill>
                <a:latin typeface="Consolas"/>
                <a:ea typeface="Calibri"/>
                <a:cs typeface="Times New Roman"/>
              </a:rPr>
              <a:t>&lt;</a:t>
            </a:r>
            <a:r>
              <a:rPr lang="en-US" sz="1400" b="1" dirty="0">
                <a:solidFill>
                  <a:srgbClr val="3F7F7F"/>
                </a:solidFill>
                <a:latin typeface="Consolas"/>
                <a:ea typeface="Calibri"/>
                <a:cs typeface="Times New Roman"/>
              </a:rPr>
              <a:t>h2</a:t>
            </a:r>
            <a:r>
              <a:rPr lang="en-US" sz="1400" b="1" dirty="0">
                <a:solidFill>
                  <a:srgbClr val="008080"/>
                </a:solidFill>
                <a:latin typeface="Consolas"/>
                <a:ea typeface="Calibri"/>
                <a:cs typeface="Times New Roman"/>
              </a:rPr>
              <a:t>&gt;</a:t>
            </a:r>
            <a:r>
              <a:rPr lang="en-US" sz="1000" dirty="0">
                <a:solidFill>
                  <a:srgbClr val="000000"/>
                </a:solidFill>
                <a:latin typeface="Consolas"/>
                <a:ea typeface="Calibri"/>
                <a:cs typeface="Times New Roman"/>
              </a:rPr>
              <a:t>Pen, $0.50</a:t>
            </a:r>
            <a:r>
              <a:rPr lang="en-US" sz="1400" b="1" dirty="0">
                <a:solidFill>
                  <a:srgbClr val="008080"/>
                </a:solidFill>
                <a:latin typeface="Consolas"/>
                <a:ea typeface="Calibri"/>
                <a:cs typeface="Times New Roman"/>
              </a:rPr>
              <a:t>&lt;/</a:t>
            </a:r>
            <a:r>
              <a:rPr lang="en-US" sz="1400" b="1" dirty="0">
                <a:solidFill>
                  <a:srgbClr val="3F7F7F"/>
                </a:solidFill>
                <a:latin typeface="Consolas"/>
                <a:ea typeface="Calibri"/>
                <a:cs typeface="Times New Roman"/>
              </a:rPr>
              <a:t>h2</a:t>
            </a:r>
            <a:r>
              <a:rPr lang="en-US" sz="1000" dirty="0">
                <a:solidFill>
                  <a:srgbClr val="008080"/>
                </a:solidFill>
                <a:latin typeface="Consolas"/>
                <a:ea typeface="Calibri"/>
                <a:cs typeface="Times New Roman"/>
              </a:rPr>
              <a:t>&gt;</a:t>
            </a:r>
            <a:endParaRPr lang="en-US" sz="1000" dirty="0">
              <a:ea typeface="Calibri"/>
              <a:cs typeface="Times New Roman"/>
            </a:endParaRPr>
          </a:p>
          <a:p>
            <a:pPr>
              <a:lnSpc>
                <a:spcPct val="115000"/>
              </a:lnSpc>
            </a:pPr>
            <a:r>
              <a:rPr lang="en-US" sz="1400" b="1" dirty="0">
                <a:solidFill>
                  <a:srgbClr val="008080"/>
                </a:solidFill>
                <a:latin typeface="Consolas"/>
                <a:ea typeface="Calibri"/>
                <a:cs typeface="Times New Roman"/>
              </a:rPr>
              <a:t>&lt;</a:t>
            </a:r>
            <a:r>
              <a:rPr lang="en-US" sz="1400" b="1" dirty="0">
                <a:solidFill>
                  <a:srgbClr val="3F7F7F"/>
                </a:solidFill>
                <a:latin typeface="Consolas"/>
                <a:ea typeface="Calibri"/>
                <a:cs typeface="Times New Roman"/>
              </a:rPr>
              <a:t>p</a:t>
            </a:r>
            <a:r>
              <a:rPr lang="en-US" sz="1400" b="1" dirty="0">
                <a:solidFill>
                  <a:srgbClr val="008080"/>
                </a:solidFill>
                <a:latin typeface="Consolas"/>
                <a:ea typeface="Calibri"/>
                <a:cs typeface="Times New Roman"/>
              </a:rPr>
              <a:t>&gt;</a:t>
            </a:r>
            <a:r>
              <a:rPr lang="en-US" sz="1000" dirty="0">
                <a:solidFill>
                  <a:srgbClr val="000000"/>
                </a:solidFill>
                <a:latin typeface="Consolas"/>
                <a:ea typeface="Calibri"/>
                <a:cs typeface="Times New Roman"/>
              </a:rPr>
              <a:t>Office Depot brand ballpoint pens. Click to write. Pick your color: red, blue, or black.</a:t>
            </a:r>
            <a:r>
              <a:rPr lang="en-US" sz="1400" b="1" dirty="0">
                <a:solidFill>
                  <a:srgbClr val="008080"/>
                </a:solidFill>
                <a:latin typeface="Consolas"/>
                <a:ea typeface="Calibri"/>
                <a:cs typeface="Times New Roman"/>
              </a:rPr>
              <a:t>&lt;/</a:t>
            </a:r>
            <a:r>
              <a:rPr lang="en-US" sz="1400" b="1" dirty="0">
                <a:solidFill>
                  <a:srgbClr val="3F7F7F"/>
                </a:solidFill>
                <a:latin typeface="Consolas"/>
                <a:ea typeface="Calibri"/>
                <a:cs typeface="Times New Roman"/>
              </a:rPr>
              <a:t>p</a:t>
            </a:r>
            <a:r>
              <a:rPr lang="en-US" sz="1400" b="1" dirty="0">
                <a:solidFill>
                  <a:srgbClr val="008080"/>
                </a:solidFill>
                <a:latin typeface="Consolas"/>
                <a:ea typeface="Calibri"/>
                <a:cs typeface="Times New Roman"/>
              </a:rPr>
              <a:t>&gt;</a:t>
            </a:r>
            <a:endParaRPr lang="en-US" sz="1400" b="1" dirty="0">
              <a:ea typeface="Calibri"/>
              <a:cs typeface="Times New Roman"/>
            </a:endParaRPr>
          </a:p>
          <a:p>
            <a:pPr>
              <a:lnSpc>
                <a:spcPct val="115000"/>
              </a:lnSpc>
            </a:pPr>
            <a:r>
              <a:rPr lang="en-US" sz="1000" dirty="0">
                <a:latin typeface="Consolas"/>
                <a:ea typeface="Calibri"/>
                <a:cs typeface="Times New Roman"/>
              </a:rPr>
              <a:t> </a:t>
            </a:r>
            <a:endParaRPr lang="en-US" sz="1000" dirty="0">
              <a:ea typeface="Calibri"/>
              <a:cs typeface="Times New Roman"/>
            </a:endParaRPr>
          </a:p>
          <a:p>
            <a:pPr>
              <a:lnSpc>
                <a:spcPct val="115000"/>
              </a:lnSpc>
            </a:pPr>
            <a:r>
              <a:rPr lang="en-US" sz="1400" b="1" dirty="0">
                <a:solidFill>
                  <a:srgbClr val="008080"/>
                </a:solidFill>
                <a:latin typeface="Consolas"/>
                <a:ea typeface="Calibri"/>
                <a:cs typeface="Times New Roman"/>
              </a:rPr>
              <a:t>&lt;</a:t>
            </a:r>
            <a:r>
              <a:rPr lang="en-US" sz="1400" b="1" dirty="0">
                <a:solidFill>
                  <a:srgbClr val="3F7F7F"/>
                </a:solidFill>
                <a:latin typeface="Consolas"/>
                <a:ea typeface="Calibri"/>
                <a:cs typeface="Times New Roman"/>
              </a:rPr>
              <a:t>h2</a:t>
            </a:r>
            <a:r>
              <a:rPr lang="en-US" sz="1400" b="1" dirty="0">
                <a:solidFill>
                  <a:srgbClr val="008080"/>
                </a:solidFill>
                <a:latin typeface="Consolas"/>
                <a:ea typeface="Calibri"/>
                <a:cs typeface="Times New Roman"/>
              </a:rPr>
              <a:t>&gt;</a:t>
            </a:r>
            <a:r>
              <a:rPr lang="en-US" sz="1000" dirty="0">
                <a:solidFill>
                  <a:srgbClr val="000000"/>
                </a:solidFill>
                <a:latin typeface="Consolas"/>
                <a:ea typeface="Calibri"/>
                <a:cs typeface="Times New Roman"/>
              </a:rPr>
              <a:t>Paper, $1.00</a:t>
            </a:r>
            <a:r>
              <a:rPr lang="en-US" sz="1400" b="1" dirty="0">
                <a:solidFill>
                  <a:srgbClr val="008080"/>
                </a:solidFill>
                <a:latin typeface="Consolas"/>
                <a:ea typeface="Calibri"/>
                <a:cs typeface="Times New Roman"/>
              </a:rPr>
              <a:t>&lt;/</a:t>
            </a:r>
            <a:r>
              <a:rPr lang="en-US" sz="1400" b="1" dirty="0">
                <a:solidFill>
                  <a:srgbClr val="3F7F7F"/>
                </a:solidFill>
                <a:latin typeface="Consolas"/>
                <a:ea typeface="Calibri"/>
                <a:cs typeface="Times New Roman"/>
              </a:rPr>
              <a:t>h2</a:t>
            </a:r>
            <a:r>
              <a:rPr lang="en-US" sz="1400" b="1" dirty="0">
                <a:solidFill>
                  <a:srgbClr val="008080"/>
                </a:solidFill>
                <a:latin typeface="Consolas"/>
                <a:ea typeface="Calibri"/>
                <a:cs typeface="Times New Roman"/>
              </a:rPr>
              <a:t>&gt;</a:t>
            </a:r>
            <a:endParaRPr lang="en-US" sz="1400" b="1" dirty="0">
              <a:ea typeface="Calibri"/>
              <a:cs typeface="Times New Roman"/>
            </a:endParaRPr>
          </a:p>
          <a:p>
            <a:pPr>
              <a:lnSpc>
                <a:spcPct val="115000"/>
              </a:lnSpc>
            </a:pPr>
            <a:r>
              <a:rPr lang="en-US" sz="1400" b="1" dirty="0">
                <a:solidFill>
                  <a:srgbClr val="008080"/>
                </a:solidFill>
                <a:latin typeface="Consolas"/>
                <a:ea typeface="Calibri"/>
                <a:cs typeface="Times New Roman"/>
              </a:rPr>
              <a:t>&lt;</a:t>
            </a:r>
            <a:r>
              <a:rPr lang="en-US" sz="1400" b="1" dirty="0">
                <a:solidFill>
                  <a:srgbClr val="3F7F7F"/>
                </a:solidFill>
                <a:latin typeface="Consolas"/>
                <a:ea typeface="Calibri"/>
                <a:cs typeface="Times New Roman"/>
              </a:rPr>
              <a:t>p</a:t>
            </a:r>
            <a:r>
              <a:rPr lang="en-US" sz="1400" b="1" dirty="0">
                <a:solidFill>
                  <a:srgbClr val="008080"/>
                </a:solidFill>
                <a:latin typeface="Consolas"/>
                <a:ea typeface="Calibri"/>
                <a:cs typeface="Times New Roman"/>
              </a:rPr>
              <a:t>&gt;</a:t>
            </a:r>
            <a:r>
              <a:rPr lang="en-US" sz="1000" dirty="0">
                <a:solidFill>
                  <a:srgbClr val="000000"/>
                </a:solidFill>
                <a:latin typeface="Consolas"/>
                <a:ea typeface="Calibri"/>
                <a:cs typeface="Times New Roman"/>
              </a:rPr>
              <a:t>One hundred pages of lined, loose-leaf paper. Pick "college" or "wide" ruled.</a:t>
            </a:r>
            <a:r>
              <a:rPr lang="en-US" sz="1400" b="1" dirty="0">
                <a:solidFill>
                  <a:srgbClr val="008080"/>
                </a:solidFill>
                <a:latin typeface="Consolas"/>
                <a:ea typeface="Calibri"/>
                <a:cs typeface="Times New Roman"/>
              </a:rPr>
              <a:t>&lt;/</a:t>
            </a:r>
            <a:r>
              <a:rPr lang="en-US" sz="1400" b="1" dirty="0">
                <a:solidFill>
                  <a:srgbClr val="3F7F7F"/>
                </a:solidFill>
                <a:latin typeface="Consolas"/>
                <a:ea typeface="Calibri"/>
                <a:cs typeface="Times New Roman"/>
              </a:rPr>
              <a:t>p</a:t>
            </a:r>
            <a:r>
              <a:rPr lang="en-US" sz="1400" b="1" dirty="0">
                <a:solidFill>
                  <a:srgbClr val="008080"/>
                </a:solidFill>
                <a:latin typeface="Consolas"/>
                <a:ea typeface="Calibri"/>
                <a:cs typeface="Times New Roman"/>
              </a:rPr>
              <a:t>&gt;</a:t>
            </a:r>
            <a:endParaRPr lang="en-US" sz="1400" b="1" dirty="0">
              <a:ea typeface="Calibri"/>
              <a:cs typeface="Times New Roman"/>
            </a:endParaRPr>
          </a:p>
          <a:p>
            <a:pPr>
              <a:lnSpc>
                <a:spcPct val="115000"/>
              </a:lnSpc>
            </a:pPr>
            <a:r>
              <a:rPr lang="en-US" sz="1000" dirty="0">
                <a:latin typeface="Consolas"/>
                <a:ea typeface="Calibri"/>
                <a:cs typeface="Times New Roman"/>
              </a:rPr>
              <a:t> </a:t>
            </a:r>
            <a:endParaRPr lang="en-US" sz="1000" dirty="0">
              <a:ea typeface="Calibri"/>
              <a:cs typeface="Times New Roman"/>
            </a:endParaRPr>
          </a:p>
          <a:p>
            <a:pPr>
              <a:lnSpc>
                <a:spcPct val="115000"/>
              </a:lnSpc>
            </a:pPr>
            <a:r>
              <a:rPr lang="en-US" sz="1400" b="1" dirty="0">
                <a:solidFill>
                  <a:srgbClr val="008080"/>
                </a:solidFill>
                <a:latin typeface="Consolas"/>
                <a:ea typeface="Calibri"/>
                <a:cs typeface="Times New Roman"/>
              </a:rPr>
              <a:t>&lt;</a:t>
            </a:r>
            <a:r>
              <a:rPr lang="en-US" sz="1400" b="1" dirty="0">
                <a:solidFill>
                  <a:srgbClr val="3F7F7F"/>
                </a:solidFill>
                <a:latin typeface="Consolas"/>
                <a:ea typeface="Calibri"/>
                <a:cs typeface="Times New Roman"/>
              </a:rPr>
              <a:t>h2</a:t>
            </a:r>
            <a:r>
              <a:rPr lang="en-US" sz="1400" b="1" dirty="0">
                <a:solidFill>
                  <a:srgbClr val="008080"/>
                </a:solidFill>
                <a:latin typeface="Consolas"/>
                <a:ea typeface="Calibri"/>
                <a:cs typeface="Times New Roman"/>
              </a:rPr>
              <a:t>&gt;</a:t>
            </a:r>
            <a:r>
              <a:rPr lang="en-US" sz="1000" dirty="0">
                <a:solidFill>
                  <a:srgbClr val="000000"/>
                </a:solidFill>
                <a:latin typeface="Consolas"/>
                <a:ea typeface="Calibri"/>
                <a:cs typeface="Times New Roman"/>
              </a:rPr>
              <a:t>Notebook, $2.00</a:t>
            </a:r>
            <a:r>
              <a:rPr lang="en-US" sz="1400" b="1" dirty="0">
                <a:solidFill>
                  <a:srgbClr val="008080"/>
                </a:solidFill>
                <a:latin typeface="Consolas"/>
                <a:ea typeface="Calibri"/>
                <a:cs typeface="Times New Roman"/>
              </a:rPr>
              <a:t>&lt;/</a:t>
            </a:r>
            <a:r>
              <a:rPr lang="en-US" sz="1400" b="1" dirty="0">
                <a:solidFill>
                  <a:srgbClr val="3F7F7F"/>
                </a:solidFill>
                <a:latin typeface="Consolas"/>
                <a:ea typeface="Calibri"/>
                <a:cs typeface="Times New Roman"/>
              </a:rPr>
              <a:t>h2</a:t>
            </a:r>
            <a:r>
              <a:rPr lang="en-US" sz="1400" b="1" dirty="0">
                <a:solidFill>
                  <a:srgbClr val="008080"/>
                </a:solidFill>
                <a:latin typeface="Consolas"/>
                <a:ea typeface="Calibri"/>
                <a:cs typeface="Times New Roman"/>
              </a:rPr>
              <a:t>&gt;</a:t>
            </a:r>
            <a:endParaRPr lang="en-US" sz="1400" b="1" dirty="0">
              <a:ea typeface="Calibri"/>
              <a:cs typeface="Times New Roman"/>
            </a:endParaRPr>
          </a:p>
          <a:p>
            <a:pPr>
              <a:lnSpc>
                <a:spcPct val="115000"/>
              </a:lnSpc>
            </a:pPr>
            <a:r>
              <a:rPr lang="en-US" sz="1400" b="1" dirty="0">
                <a:solidFill>
                  <a:srgbClr val="008080"/>
                </a:solidFill>
                <a:latin typeface="Consolas"/>
                <a:ea typeface="Calibri"/>
                <a:cs typeface="Times New Roman"/>
              </a:rPr>
              <a:t>&lt;</a:t>
            </a:r>
            <a:r>
              <a:rPr lang="en-US" sz="1400" b="1" dirty="0">
                <a:solidFill>
                  <a:srgbClr val="3F7F7F"/>
                </a:solidFill>
                <a:latin typeface="Consolas"/>
                <a:ea typeface="Calibri"/>
                <a:cs typeface="Times New Roman"/>
              </a:rPr>
              <a:t>p</a:t>
            </a:r>
            <a:r>
              <a:rPr lang="en-US" sz="1400" b="1" dirty="0">
                <a:solidFill>
                  <a:srgbClr val="008080"/>
                </a:solidFill>
                <a:latin typeface="Consolas"/>
                <a:ea typeface="Calibri"/>
                <a:cs typeface="Times New Roman"/>
              </a:rPr>
              <a:t>&gt;</a:t>
            </a:r>
            <a:r>
              <a:rPr lang="en-US" sz="1000" dirty="0">
                <a:solidFill>
                  <a:srgbClr val="000000"/>
                </a:solidFill>
                <a:latin typeface="Consolas"/>
                <a:ea typeface="Calibri"/>
                <a:cs typeface="Times New Roman"/>
              </a:rPr>
              <a:t>Single-subject (80 pages) notebooks. These were selected specially for Mrs. Davidson's English class. Pick your color: red, blue, or green.</a:t>
            </a:r>
            <a:r>
              <a:rPr lang="en-US" sz="1400" b="1" dirty="0">
                <a:solidFill>
                  <a:srgbClr val="008080"/>
                </a:solidFill>
                <a:latin typeface="Consolas"/>
                <a:ea typeface="Calibri"/>
                <a:cs typeface="Times New Roman"/>
              </a:rPr>
              <a:t>&lt;/</a:t>
            </a:r>
            <a:r>
              <a:rPr lang="en-US" sz="1400" b="1" dirty="0">
                <a:solidFill>
                  <a:srgbClr val="3F7F7F"/>
                </a:solidFill>
                <a:latin typeface="Consolas"/>
                <a:ea typeface="Calibri"/>
                <a:cs typeface="Times New Roman"/>
              </a:rPr>
              <a:t>p</a:t>
            </a:r>
            <a:r>
              <a:rPr lang="en-US" sz="1400" b="1" dirty="0">
                <a:solidFill>
                  <a:srgbClr val="008080"/>
                </a:solidFill>
                <a:latin typeface="Consolas"/>
                <a:ea typeface="Calibri"/>
                <a:cs typeface="Times New Roman"/>
              </a:rPr>
              <a:t>&gt;</a:t>
            </a:r>
            <a:endParaRPr lang="en-US" sz="1400" b="1" dirty="0">
              <a:ea typeface="Calibri"/>
              <a:cs typeface="Times New Roman"/>
            </a:endParaRPr>
          </a:p>
        </p:txBody>
      </p:sp>
      <p:sp>
        <p:nvSpPr>
          <p:cNvPr id="3" name="TextBox 2"/>
          <p:cNvSpPr txBox="1"/>
          <p:nvPr/>
        </p:nvSpPr>
        <p:spPr>
          <a:xfrm>
            <a:off x="200891" y="173240"/>
            <a:ext cx="1295400" cy="369332"/>
          </a:xfrm>
          <a:prstGeom prst="rect">
            <a:avLst/>
          </a:prstGeom>
          <a:noFill/>
          <a:ln>
            <a:solidFill>
              <a:schemeClr val="tx2"/>
            </a:solidFill>
          </a:ln>
        </p:spPr>
        <p:txBody>
          <a:bodyPr wrap="square" rtlCol="0">
            <a:spAutoFit/>
          </a:bodyPr>
          <a:lstStyle/>
          <a:p>
            <a:r>
              <a:rPr lang="en-US" dirty="0">
                <a:solidFill>
                  <a:schemeClr val="accent1"/>
                </a:solidFill>
              </a:rPr>
              <a:t>items.html</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682219"/>
            <a:ext cx="3505200" cy="424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304799" y="638175"/>
            <a:ext cx="361951" cy="140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314449" y="652462"/>
            <a:ext cx="483395" cy="140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01624" y="1063625"/>
            <a:ext cx="361951" cy="140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616074" y="1063625"/>
            <a:ext cx="517526" cy="140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31775" y="1314450"/>
            <a:ext cx="344488" cy="162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30249" y="1746250"/>
            <a:ext cx="361951" cy="140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11149" y="2162175"/>
            <a:ext cx="361951" cy="140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384299" y="2162175"/>
            <a:ext cx="490538" cy="1492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15899" y="2426494"/>
            <a:ext cx="348457"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870199" y="2663825"/>
            <a:ext cx="406401" cy="140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98449" y="3076575"/>
            <a:ext cx="361951" cy="140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530745" y="3076575"/>
            <a:ext cx="526655" cy="140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85749" y="3333750"/>
            <a:ext cx="279401" cy="140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082799" y="3546474"/>
            <a:ext cx="406401" cy="1873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11149" y="3987800"/>
            <a:ext cx="361951" cy="140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758949" y="3943350"/>
            <a:ext cx="495301" cy="1944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98449" y="4229100"/>
            <a:ext cx="279401" cy="1817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892423" y="4641850"/>
            <a:ext cx="361951" cy="2039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800600" y="1340643"/>
            <a:ext cx="1143000" cy="244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781550" y="2020491"/>
            <a:ext cx="3295650" cy="2909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781550" y="2447131"/>
            <a:ext cx="3371850" cy="2194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810125" y="1671043"/>
            <a:ext cx="3295650" cy="2909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4"/>
          <a:stretch>
            <a:fillRect/>
          </a:stretch>
        </p:blipFill>
        <p:spPr>
          <a:xfrm>
            <a:off x="8386560" y="115890"/>
            <a:ext cx="609601" cy="170688"/>
          </a:xfrm>
          <a:prstGeom prst="rect">
            <a:avLst/>
          </a:prstGeom>
        </p:spPr>
      </p:pic>
    </p:spTree>
    <p:extLst>
      <p:ext uri="{BB962C8B-B14F-4D97-AF65-F5344CB8AC3E}">
        <p14:creationId xmlns:p14="http://schemas.microsoft.com/office/powerpoint/2010/main" val="36116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29"/>
                                        </p:tgtEl>
                                      </p:cBhvr>
                                    </p:animEffect>
                                    <p:set>
                                      <p:cBhvr>
                                        <p:cTn id="17" dur="1" fill="hold">
                                          <p:stCondLst>
                                            <p:cond delay="499"/>
                                          </p:stCondLst>
                                        </p:cTn>
                                        <p:tgtEl>
                                          <p:spTgt spid="2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33"/>
                                        </p:tgtEl>
                                      </p:cBhvr>
                                    </p:animEffect>
                                    <p:set>
                                      <p:cBhvr>
                                        <p:cTn id="32" dur="1" fill="hold">
                                          <p:stCondLst>
                                            <p:cond delay="499"/>
                                          </p:stCondLst>
                                        </p:cTn>
                                        <p:tgtEl>
                                          <p:spTgt spid="3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31"/>
                                        </p:tgtEl>
                                      </p:cBhvr>
                                    </p:animEffect>
                                    <p:set>
                                      <p:cBhvr>
                                        <p:cTn id="47" dur="1" fill="hold">
                                          <p:stCondLst>
                                            <p:cond delay="499"/>
                                          </p:stCondLst>
                                        </p:cTn>
                                        <p:tgtEl>
                                          <p:spTgt spid="3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0" nodeType="clickEffect">
                                  <p:stCondLst>
                                    <p:cond delay="0"/>
                                  </p:stCondLst>
                                  <p:childTnLst>
                                    <p:animEffect transition="out" filter="fade">
                                      <p:cBhvr>
                                        <p:cTn id="59" dur="500"/>
                                        <p:tgtEl>
                                          <p:spTgt spid="19"/>
                                        </p:tgtEl>
                                      </p:cBhvr>
                                    </p:animEffect>
                                    <p:set>
                                      <p:cBhvr>
                                        <p:cTn id="60" dur="1" fill="hold">
                                          <p:stCondLst>
                                            <p:cond delay="499"/>
                                          </p:stCondLst>
                                        </p:cTn>
                                        <p:tgtEl>
                                          <p:spTgt spid="19"/>
                                        </p:tgtEl>
                                        <p:attrNameLst>
                                          <p:attrName>style.visibility</p:attrName>
                                        </p:attrNameLst>
                                      </p:cBhvr>
                                      <p:to>
                                        <p:strVal val="hidden"/>
                                      </p:to>
                                    </p:set>
                                  </p:childTnLst>
                                </p:cTn>
                              </p:par>
                              <p:par>
                                <p:cTn id="61" presetID="10" presetClass="exit" presetSubtype="0" fill="hold" grpId="0" nodeType="withEffect">
                                  <p:stCondLst>
                                    <p:cond delay="0"/>
                                  </p:stCondLst>
                                  <p:childTnLst>
                                    <p:animEffect transition="out" filter="fade">
                                      <p:cBhvr>
                                        <p:cTn id="62" dur="500"/>
                                        <p:tgtEl>
                                          <p:spTgt spid="20"/>
                                        </p:tgtEl>
                                      </p:cBhvr>
                                    </p:animEffect>
                                    <p:set>
                                      <p:cBhvr>
                                        <p:cTn id="63" dur="1" fill="hold">
                                          <p:stCondLst>
                                            <p:cond delay="499"/>
                                          </p:stCondLst>
                                        </p:cTn>
                                        <p:tgtEl>
                                          <p:spTgt spid="20"/>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0" nodeType="clickEffect">
                                  <p:stCondLst>
                                    <p:cond delay="0"/>
                                  </p:stCondLst>
                                  <p:childTnLst>
                                    <p:animEffect transition="out" filter="fade">
                                      <p:cBhvr>
                                        <p:cTn id="67" dur="500"/>
                                        <p:tgtEl>
                                          <p:spTgt spid="21"/>
                                        </p:tgtEl>
                                      </p:cBhvr>
                                    </p:animEffect>
                                    <p:set>
                                      <p:cBhvr>
                                        <p:cTn id="68" dur="1" fill="hold">
                                          <p:stCondLst>
                                            <p:cond delay="499"/>
                                          </p:stCondLst>
                                        </p:cTn>
                                        <p:tgtEl>
                                          <p:spTgt spid="21"/>
                                        </p:tgtEl>
                                        <p:attrNameLst>
                                          <p:attrName>style.visibility</p:attrName>
                                        </p:attrNameLst>
                                      </p:cBhvr>
                                      <p:to>
                                        <p:strVal val="hidden"/>
                                      </p:to>
                                    </p:set>
                                  </p:childTnLst>
                                </p:cTn>
                              </p:par>
                              <p:par>
                                <p:cTn id="69" presetID="10" presetClass="exit" presetSubtype="0" fill="hold" grpId="0" nodeType="withEffect">
                                  <p:stCondLst>
                                    <p:cond delay="0"/>
                                  </p:stCondLst>
                                  <p:childTnLst>
                                    <p:animEffect transition="out" filter="fade">
                                      <p:cBhvr>
                                        <p:cTn id="70" dur="500"/>
                                        <p:tgtEl>
                                          <p:spTgt spid="22"/>
                                        </p:tgtEl>
                                      </p:cBhvr>
                                    </p:animEffect>
                                    <p:set>
                                      <p:cBhvr>
                                        <p:cTn id="71" dur="1" fill="hold">
                                          <p:stCondLst>
                                            <p:cond delay="499"/>
                                          </p:stCondLst>
                                        </p:cTn>
                                        <p:tgtEl>
                                          <p:spTgt spid="22"/>
                                        </p:tgtEl>
                                        <p:attrNameLst>
                                          <p:attrName>style.visibility</p:attrName>
                                        </p:attrNameLst>
                                      </p:cBhvr>
                                      <p:to>
                                        <p:strVal val="hidden"/>
                                      </p:to>
                                    </p:set>
                                  </p:childTnLst>
                                </p:cTn>
                              </p:par>
                              <p:par>
                                <p:cTn id="72" presetID="10" presetClass="exit" presetSubtype="0" fill="hold" grpId="0" nodeType="withEffect">
                                  <p:stCondLst>
                                    <p:cond delay="0"/>
                                  </p:stCondLst>
                                  <p:childTnLst>
                                    <p:animEffect transition="out" filter="fade">
                                      <p:cBhvr>
                                        <p:cTn id="73" dur="500"/>
                                        <p:tgtEl>
                                          <p:spTgt spid="23"/>
                                        </p:tgtEl>
                                      </p:cBhvr>
                                    </p:animEffect>
                                    <p:set>
                                      <p:cBhvr>
                                        <p:cTn id="74" dur="1" fill="hold">
                                          <p:stCondLst>
                                            <p:cond delay="499"/>
                                          </p:stCondLst>
                                        </p:cTn>
                                        <p:tgtEl>
                                          <p:spTgt spid="23"/>
                                        </p:tgtEl>
                                        <p:attrNameLst>
                                          <p:attrName>style.visibility</p:attrName>
                                        </p:attrNameLst>
                                      </p:cBhvr>
                                      <p:to>
                                        <p:strVal val="hidden"/>
                                      </p:to>
                                    </p:set>
                                  </p:childTnLst>
                                </p:cTn>
                              </p:par>
                              <p:par>
                                <p:cTn id="75" presetID="10" presetClass="exit" presetSubtype="0" fill="hold" grpId="0" nodeType="withEffect">
                                  <p:stCondLst>
                                    <p:cond delay="0"/>
                                  </p:stCondLst>
                                  <p:childTnLst>
                                    <p:animEffect transition="out" filter="fade">
                                      <p:cBhvr>
                                        <p:cTn id="76" dur="500"/>
                                        <p:tgtEl>
                                          <p:spTgt spid="24"/>
                                        </p:tgtEl>
                                      </p:cBhvr>
                                    </p:animEffect>
                                    <p:set>
                                      <p:cBhvr>
                                        <p:cTn id="77" dur="1" fill="hold">
                                          <p:stCondLst>
                                            <p:cond delay="499"/>
                                          </p:stCondLst>
                                        </p:cTn>
                                        <p:tgtEl>
                                          <p:spTgt spid="24"/>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0" nodeType="clickEffect">
                                  <p:stCondLst>
                                    <p:cond delay="0"/>
                                  </p:stCondLst>
                                  <p:childTnLst>
                                    <p:animEffect transition="out" filter="fade">
                                      <p:cBhvr>
                                        <p:cTn id="81" dur="500"/>
                                        <p:tgtEl>
                                          <p:spTgt spid="25"/>
                                        </p:tgtEl>
                                      </p:cBhvr>
                                    </p:animEffect>
                                    <p:set>
                                      <p:cBhvr>
                                        <p:cTn id="82" dur="1" fill="hold">
                                          <p:stCondLst>
                                            <p:cond delay="499"/>
                                          </p:stCondLst>
                                        </p:cTn>
                                        <p:tgtEl>
                                          <p:spTgt spid="25"/>
                                        </p:tgtEl>
                                        <p:attrNameLst>
                                          <p:attrName>style.visibility</p:attrName>
                                        </p:attrNameLst>
                                      </p:cBhvr>
                                      <p:to>
                                        <p:strVal val="hidden"/>
                                      </p:to>
                                    </p:set>
                                  </p:childTnLst>
                                </p:cTn>
                              </p:par>
                              <p:par>
                                <p:cTn id="83" presetID="10" presetClass="exit" presetSubtype="0" fill="hold" grpId="0" nodeType="withEffect">
                                  <p:stCondLst>
                                    <p:cond delay="0"/>
                                  </p:stCondLst>
                                  <p:childTnLst>
                                    <p:animEffect transition="out" filter="fade">
                                      <p:cBhvr>
                                        <p:cTn id="84" dur="500"/>
                                        <p:tgtEl>
                                          <p:spTgt spid="26"/>
                                        </p:tgtEl>
                                      </p:cBhvr>
                                    </p:animEffect>
                                    <p:set>
                                      <p:cBhvr>
                                        <p:cTn id="85" dur="1" fill="hold">
                                          <p:stCondLst>
                                            <p:cond delay="499"/>
                                          </p:stCondLst>
                                        </p:cTn>
                                        <p:tgtEl>
                                          <p:spTgt spid="26"/>
                                        </p:tgtEl>
                                        <p:attrNameLst>
                                          <p:attrName>style.visibility</p:attrName>
                                        </p:attrNameLst>
                                      </p:cBhvr>
                                      <p:to>
                                        <p:strVal val="hidden"/>
                                      </p:to>
                                    </p:set>
                                  </p:childTnLst>
                                </p:cTn>
                              </p:par>
                              <p:par>
                                <p:cTn id="86" presetID="10" presetClass="exit" presetSubtype="0" fill="hold" grpId="0" nodeType="withEffect">
                                  <p:stCondLst>
                                    <p:cond delay="0"/>
                                  </p:stCondLst>
                                  <p:childTnLst>
                                    <p:animEffect transition="out" filter="fade">
                                      <p:cBhvr>
                                        <p:cTn id="87" dur="500"/>
                                        <p:tgtEl>
                                          <p:spTgt spid="27"/>
                                        </p:tgtEl>
                                      </p:cBhvr>
                                    </p:animEffect>
                                    <p:set>
                                      <p:cBhvr>
                                        <p:cTn id="88" dur="1" fill="hold">
                                          <p:stCondLst>
                                            <p:cond delay="499"/>
                                          </p:stCondLst>
                                        </p:cTn>
                                        <p:tgtEl>
                                          <p:spTgt spid="27"/>
                                        </p:tgtEl>
                                        <p:attrNameLst>
                                          <p:attrName>style.visibility</p:attrName>
                                        </p:attrNameLst>
                                      </p:cBhvr>
                                      <p:to>
                                        <p:strVal val="hidden"/>
                                      </p:to>
                                    </p:set>
                                  </p:childTnLst>
                                </p:cTn>
                              </p:par>
                              <p:par>
                                <p:cTn id="89" presetID="10" presetClass="exit" presetSubtype="0" fill="hold" grpId="0" nodeType="withEffect">
                                  <p:stCondLst>
                                    <p:cond delay="0"/>
                                  </p:stCondLst>
                                  <p:childTnLst>
                                    <p:animEffect transition="out" filter="fade">
                                      <p:cBhvr>
                                        <p:cTn id="90" dur="500"/>
                                        <p:tgtEl>
                                          <p:spTgt spid="28"/>
                                        </p:tgtEl>
                                      </p:cBhvr>
                                    </p:animEffect>
                                    <p:set>
                                      <p:cBhvr>
                                        <p:cTn id="91" dur="1" fill="hold">
                                          <p:stCondLst>
                                            <p:cond delay="499"/>
                                          </p:stCondLst>
                                        </p:cTn>
                                        <p:tgtEl>
                                          <p:spTgt spid="28"/>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0" nodeType="clickEffect">
                                  <p:stCondLst>
                                    <p:cond delay="0"/>
                                  </p:stCondLst>
                                  <p:childTnLst>
                                    <p:animEffect transition="out" filter="fade">
                                      <p:cBhvr>
                                        <p:cTn id="95" dur="500"/>
                                        <p:tgtEl>
                                          <p:spTgt spid="32"/>
                                        </p:tgtEl>
                                      </p:cBhvr>
                                    </p:animEffect>
                                    <p:set>
                                      <p:cBhvr>
                                        <p:cTn id="96"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1" grpId="0" animBg="1"/>
      <p:bldP spid="32" grpId="0" animBg="1"/>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505200" y="57151"/>
            <a:ext cx="5562599" cy="609600"/>
          </a:xfrm>
        </p:spPr>
        <p:txBody>
          <a:bodyPr/>
          <a:lstStyle/>
          <a:p>
            <a:r>
              <a:rPr lang="en-US" dirty="0"/>
              <a:t>Proper HTML</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173180" y="424896"/>
            <a:ext cx="5437910" cy="4339650"/>
          </a:xfrm>
          <a:prstGeom prst="rect">
            <a:avLst/>
          </a:prstGeom>
          <a:noFill/>
          <a:ln>
            <a:noFill/>
          </a:ln>
        </p:spPr>
        <p:txBody>
          <a:bodyPr wrap="square" rtlCol="0">
            <a:spAutoFit/>
          </a:bodyPr>
          <a:lstStyle/>
          <a:p>
            <a:pPr>
              <a:lnSpc>
                <a:spcPct val="115000"/>
              </a:lnSpc>
            </a:pPr>
            <a:r>
              <a:rPr lang="en-US" sz="1200" dirty="0">
                <a:solidFill>
                  <a:srgbClr val="008080"/>
                </a:solidFill>
                <a:latin typeface="Consolas"/>
                <a:ea typeface="Calibri"/>
                <a:cs typeface="Times New Roman"/>
              </a:rPr>
              <a:t>&lt;</a:t>
            </a:r>
            <a:r>
              <a:rPr lang="en-US" sz="1200" dirty="0">
                <a:solidFill>
                  <a:srgbClr val="3F7F7F"/>
                </a:solidFill>
                <a:latin typeface="Consolas"/>
                <a:ea typeface="Calibri"/>
                <a:cs typeface="Times New Roman"/>
              </a:rPr>
              <a:t>html</a:t>
            </a:r>
            <a:r>
              <a:rPr lang="en-US" sz="1200" dirty="0">
                <a:solidFill>
                  <a:srgbClr val="008080"/>
                </a:solidFill>
                <a:latin typeface="Consolas"/>
                <a:ea typeface="Calibri"/>
                <a:cs typeface="Times New Roman"/>
              </a:rPr>
              <a:t>&gt;</a:t>
            </a:r>
            <a:r>
              <a:rPr lang="en-US" sz="1200" dirty="0">
                <a:latin typeface="Consolas"/>
                <a:ea typeface="Calibri"/>
                <a:cs typeface="Times New Roman"/>
              </a:rPr>
              <a:t> </a:t>
            </a:r>
            <a:endParaRPr lang="en-US" sz="1200" dirty="0">
              <a:ea typeface="Calibri"/>
              <a:cs typeface="Times New Roman"/>
            </a:endParaRPr>
          </a:p>
          <a:p>
            <a:pPr>
              <a:lnSpc>
                <a:spcPct val="115000"/>
              </a:lnSpc>
            </a:pPr>
            <a:r>
              <a:rPr lang="en-US" sz="1200" dirty="0">
                <a:solidFill>
                  <a:srgbClr val="008080"/>
                </a:solidFill>
                <a:latin typeface="Consolas"/>
                <a:ea typeface="Calibri"/>
                <a:cs typeface="Times New Roman"/>
              </a:rPr>
              <a:t>    &lt;</a:t>
            </a:r>
            <a:r>
              <a:rPr lang="en-US" sz="1200" dirty="0">
                <a:solidFill>
                  <a:srgbClr val="3F7F7F"/>
                </a:solidFill>
                <a:latin typeface="Consolas"/>
                <a:ea typeface="Calibri"/>
                <a:cs typeface="Times New Roman"/>
              </a:rPr>
              <a:t>head</a:t>
            </a:r>
            <a:r>
              <a:rPr lang="en-US" sz="1200" dirty="0">
                <a:solidFill>
                  <a:srgbClr val="008080"/>
                </a:solidFill>
                <a:latin typeface="Consolas"/>
                <a:ea typeface="Calibri"/>
                <a:cs typeface="Times New Roman"/>
              </a:rPr>
              <a:t>&gt;</a:t>
            </a:r>
            <a:endParaRPr lang="en-US" sz="1200" dirty="0">
              <a:ea typeface="Calibri"/>
              <a:cs typeface="Times New Roman"/>
            </a:endParaRPr>
          </a:p>
          <a:p>
            <a:pPr>
              <a:lnSpc>
                <a:spcPct val="115000"/>
              </a:lnSpc>
            </a:pPr>
            <a:r>
              <a:rPr lang="en-US" sz="1200" dirty="0">
                <a:solidFill>
                  <a:srgbClr val="008080"/>
                </a:solidFill>
                <a:latin typeface="Consolas"/>
                <a:ea typeface="Calibri"/>
                <a:cs typeface="Times New Roman"/>
              </a:rPr>
              <a:t>        &lt;</a:t>
            </a:r>
            <a:r>
              <a:rPr lang="en-US" sz="1200" dirty="0">
                <a:solidFill>
                  <a:srgbClr val="3F7F7F"/>
                </a:solidFill>
                <a:latin typeface="Consolas"/>
                <a:ea typeface="Calibri"/>
                <a:cs typeface="Times New Roman"/>
              </a:rPr>
              <a:t>title</a:t>
            </a:r>
            <a:r>
              <a:rPr lang="en-US" sz="1200" dirty="0">
                <a:solidFill>
                  <a:srgbClr val="008080"/>
                </a:solidFill>
                <a:latin typeface="Consolas"/>
                <a:ea typeface="Calibri"/>
                <a:cs typeface="Times New Roman"/>
              </a:rPr>
              <a:t>&gt;</a:t>
            </a:r>
            <a:r>
              <a:rPr lang="en-US" sz="1200" dirty="0">
                <a:solidFill>
                  <a:srgbClr val="000000"/>
                </a:solidFill>
                <a:latin typeface="Consolas"/>
                <a:ea typeface="Calibri"/>
                <a:cs typeface="Times New Roman"/>
              </a:rPr>
              <a:t>The Rusty Ruler</a:t>
            </a:r>
            <a:r>
              <a:rPr lang="en-US" sz="1200" dirty="0">
                <a:solidFill>
                  <a:srgbClr val="008080"/>
                </a:solidFill>
                <a:latin typeface="Consolas"/>
                <a:ea typeface="Calibri"/>
                <a:cs typeface="Times New Roman"/>
              </a:rPr>
              <a:t>&lt;/</a:t>
            </a:r>
            <a:r>
              <a:rPr lang="en-US" sz="1200" dirty="0">
                <a:solidFill>
                  <a:srgbClr val="3F7F7F"/>
                </a:solidFill>
                <a:latin typeface="Consolas"/>
                <a:ea typeface="Calibri"/>
                <a:cs typeface="Times New Roman"/>
              </a:rPr>
              <a:t>title</a:t>
            </a:r>
            <a:r>
              <a:rPr lang="en-US" sz="1200" dirty="0">
                <a:solidFill>
                  <a:srgbClr val="008080"/>
                </a:solidFill>
                <a:latin typeface="Consolas"/>
                <a:ea typeface="Calibri"/>
                <a:cs typeface="Times New Roman"/>
              </a:rPr>
              <a:t>&gt;</a:t>
            </a:r>
            <a:endParaRPr lang="en-US" sz="1200" dirty="0">
              <a:ea typeface="Calibri"/>
              <a:cs typeface="Times New Roman"/>
            </a:endParaRPr>
          </a:p>
          <a:p>
            <a:pPr>
              <a:lnSpc>
                <a:spcPct val="115000"/>
              </a:lnSpc>
            </a:pPr>
            <a:r>
              <a:rPr lang="en-US" sz="1200" dirty="0">
                <a:solidFill>
                  <a:srgbClr val="008080"/>
                </a:solidFill>
                <a:latin typeface="Consolas"/>
                <a:ea typeface="Calibri"/>
                <a:cs typeface="Times New Roman"/>
              </a:rPr>
              <a:t>    &lt;/</a:t>
            </a:r>
            <a:r>
              <a:rPr lang="en-US" sz="1200" dirty="0">
                <a:solidFill>
                  <a:srgbClr val="3F7F7F"/>
                </a:solidFill>
                <a:latin typeface="Consolas"/>
                <a:ea typeface="Calibri"/>
                <a:cs typeface="Times New Roman"/>
              </a:rPr>
              <a:t>head</a:t>
            </a:r>
            <a:r>
              <a:rPr lang="en-US" sz="1200" dirty="0">
                <a:solidFill>
                  <a:srgbClr val="008080"/>
                </a:solidFill>
                <a:latin typeface="Consolas"/>
                <a:ea typeface="Calibri"/>
                <a:cs typeface="Times New Roman"/>
              </a:rPr>
              <a:t>&gt;</a:t>
            </a:r>
          </a:p>
          <a:p>
            <a:pPr>
              <a:lnSpc>
                <a:spcPct val="115000"/>
              </a:lnSpc>
            </a:pPr>
            <a:r>
              <a:rPr lang="en-US" sz="1200" dirty="0">
                <a:solidFill>
                  <a:srgbClr val="000000"/>
                </a:solidFill>
                <a:latin typeface="Consolas"/>
                <a:ea typeface="Calibri"/>
                <a:cs typeface="Times New Roman"/>
              </a:rPr>
              <a:t>	</a:t>
            </a:r>
            <a:endParaRPr lang="en-US" sz="1200" dirty="0">
              <a:ea typeface="Calibri"/>
              <a:cs typeface="Times New Roman"/>
            </a:endParaRPr>
          </a:p>
          <a:p>
            <a:pPr>
              <a:lnSpc>
                <a:spcPct val="115000"/>
              </a:lnSpc>
            </a:pPr>
            <a:r>
              <a:rPr lang="en-US" sz="1200" dirty="0">
                <a:solidFill>
                  <a:srgbClr val="008080"/>
                </a:solidFill>
                <a:latin typeface="Consolas"/>
                <a:ea typeface="Calibri"/>
                <a:cs typeface="Times New Roman"/>
              </a:rPr>
              <a:t>    &lt;</a:t>
            </a:r>
            <a:r>
              <a:rPr lang="en-US" sz="1200" dirty="0">
                <a:solidFill>
                  <a:srgbClr val="3F7F7F"/>
                </a:solidFill>
                <a:latin typeface="Consolas"/>
                <a:ea typeface="Calibri"/>
                <a:cs typeface="Times New Roman"/>
              </a:rPr>
              <a:t>body</a:t>
            </a:r>
            <a:r>
              <a:rPr lang="en-US" sz="1200" dirty="0">
                <a:solidFill>
                  <a:srgbClr val="008080"/>
                </a:solidFill>
                <a:latin typeface="Consolas"/>
                <a:ea typeface="Calibri"/>
                <a:cs typeface="Times New Roman"/>
              </a:rPr>
              <a:t>&gt;</a:t>
            </a:r>
            <a:endParaRPr lang="en-US" sz="1200" dirty="0">
              <a:ea typeface="Calibri"/>
              <a:cs typeface="Times New Roman"/>
            </a:endParaRPr>
          </a:p>
          <a:p>
            <a:pPr>
              <a:lnSpc>
                <a:spcPct val="115000"/>
              </a:lnSpc>
            </a:pPr>
            <a:r>
              <a:rPr lang="en-US" sz="1200" dirty="0">
                <a:solidFill>
                  <a:srgbClr val="008080"/>
                </a:solidFill>
                <a:latin typeface="Consolas"/>
                <a:ea typeface="Calibri"/>
                <a:cs typeface="Times New Roman"/>
              </a:rPr>
              <a:t>      </a:t>
            </a:r>
            <a:r>
              <a:rPr lang="en-US" sz="800" dirty="0">
                <a:solidFill>
                  <a:srgbClr val="008080"/>
                </a:solidFill>
                <a:latin typeface="Consolas"/>
                <a:ea typeface="Calibri"/>
                <a:cs typeface="Times New Roman"/>
              </a:rPr>
              <a:t>&lt;</a:t>
            </a:r>
            <a:r>
              <a:rPr lang="en-US" sz="800" dirty="0">
                <a:solidFill>
                  <a:srgbClr val="3F7F7F"/>
                </a:solidFill>
                <a:latin typeface="Consolas"/>
                <a:ea typeface="Calibri"/>
                <a:cs typeface="Times New Roman"/>
              </a:rPr>
              <a:t>h1</a:t>
            </a:r>
            <a:r>
              <a:rPr lang="en-US" sz="800" dirty="0">
                <a:solidFill>
                  <a:srgbClr val="008080"/>
                </a:solidFill>
                <a:latin typeface="Consolas"/>
                <a:ea typeface="Calibri"/>
                <a:cs typeface="Times New Roman"/>
              </a:rPr>
              <a:t>&gt;</a:t>
            </a:r>
            <a:r>
              <a:rPr lang="en-US" sz="800" dirty="0">
                <a:solidFill>
                  <a:srgbClr val="000000"/>
                </a:solidFill>
                <a:latin typeface="Consolas"/>
                <a:ea typeface="Calibri"/>
                <a:cs typeface="Times New Roman"/>
              </a:rPr>
              <a:t>Our Items</a:t>
            </a:r>
            <a:r>
              <a:rPr lang="en-US" sz="800" dirty="0">
                <a:solidFill>
                  <a:srgbClr val="008080"/>
                </a:solidFill>
                <a:latin typeface="Consolas"/>
                <a:ea typeface="Calibri"/>
                <a:cs typeface="Times New Roman"/>
              </a:rPr>
              <a:t>&lt;/</a:t>
            </a:r>
            <a:r>
              <a:rPr lang="en-US" sz="800" dirty="0">
                <a:solidFill>
                  <a:srgbClr val="3F7F7F"/>
                </a:solidFill>
                <a:latin typeface="Consolas"/>
                <a:ea typeface="Calibri"/>
                <a:cs typeface="Times New Roman"/>
              </a:rPr>
              <a:t>h1</a:t>
            </a:r>
            <a:r>
              <a:rPr lang="en-US" sz="800" dirty="0">
                <a:solidFill>
                  <a:srgbClr val="008080"/>
                </a:solidFill>
                <a:latin typeface="Consolas"/>
                <a:ea typeface="Calibri"/>
                <a:cs typeface="Times New Roman"/>
              </a:rPr>
              <a:t>&gt;</a:t>
            </a:r>
            <a:endParaRPr lang="en-US" sz="800" dirty="0">
              <a:ea typeface="Calibri"/>
              <a:cs typeface="Times New Roman"/>
            </a:endParaRPr>
          </a:p>
          <a:p>
            <a:pPr>
              <a:lnSpc>
                <a:spcPct val="115000"/>
              </a:lnSpc>
            </a:pPr>
            <a:r>
              <a:rPr lang="en-US" sz="800" dirty="0">
                <a:solidFill>
                  <a:srgbClr val="000000"/>
                </a:solidFill>
                <a:latin typeface="Consolas"/>
                <a:ea typeface="Calibri"/>
                <a:cs typeface="Times New Roman"/>
              </a:rPr>
              <a:t>		</a:t>
            </a:r>
            <a:endParaRPr lang="en-US" sz="800" dirty="0">
              <a:ea typeface="Calibri"/>
              <a:cs typeface="Times New Roman"/>
            </a:endParaRPr>
          </a:p>
          <a:p>
            <a:pPr>
              <a:lnSpc>
                <a:spcPct val="115000"/>
              </a:lnSpc>
            </a:pPr>
            <a:r>
              <a:rPr lang="en-US" sz="800" dirty="0">
                <a:solidFill>
                  <a:srgbClr val="008080"/>
                </a:solidFill>
                <a:latin typeface="Consolas"/>
                <a:ea typeface="Calibri"/>
                <a:cs typeface="Times New Roman"/>
              </a:rPr>
              <a:t>        &lt;</a:t>
            </a:r>
            <a:r>
              <a:rPr lang="en-US" sz="800" dirty="0">
                <a:solidFill>
                  <a:srgbClr val="3F7F7F"/>
                </a:solidFill>
                <a:latin typeface="Consolas"/>
                <a:ea typeface="Calibri"/>
                <a:cs typeface="Times New Roman"/>
              </a:rPr>
              <a:t>h2</a:t>
            </a:r>
            <a:r>
              <a:rPr lang="en-US" sz="800" dirty="0">
                <a:solidFill>
                  <a:srgbClr val="008080"/>
                </a:solidFill>
                <a:latin typeface="Consolas"/>
                <a:ea typeface="Calibri"/>
                <a:cs typeface="Times New Roman"/>
              </a:rPr>
              <a:t>&gt;</a:t>
            </a:r>
            <a:r>
              <a:rPr lang="en-US" sz="800" dirty="0">
                <a:solidFill>
                  <a:srgbClr val="000000"/>
                </a:solidFill>
                <a:latin typeface="Consolas"/>
                <a:ea typeface="Calibri"/>
                <a:cs typeface="Times New Roman"/>
              </a:rPr>
              <a:t>Pencil, $0.25</a:t>
            </a:r>
            <a:r>
              <a:rPr lang="en-US" sz="800" dirty="0">
                <a:solidFill>
                  <a:srgbClr val="008080"/>
                </a:solidFill>
                <a:latin typeface="Consolas"/>
                <a:ea typeface="Calibri"/>
                <a:cs typeface="Times New Roman"/>
              </a:rPr>
              <a:t>&lt;/</a:t>
            </a:r>
            <a:r>
              <a:rPr lang="en-US" sz="800" dirty="0">
                <a:solidFill>
                  <a:srgbClr val="3F7F7F"/>
                </a:solidFill>
                <a:latin typeface="Consolas"/>
                <a:ea typeface="Calibri"/>
                <a:cs typeface="Times New Roman"/>
              </a:rPr>
              <a:t>h2</a:t>
            </a:r>
            <a:r>
              <a:rPr lang="en-US" sz="800" dirty="0">
                <a:solidFill>
                  <a:srgbClr val="008080"/>
                </a:solidFill>
                <a:latin typeface="Consolas"/>
                <a:ea typeface="Calibri"/>
                <a:cs typeface="Times New Roman"/>
              </a:rPr>
              <a:t>&gt;</a:t>
            </a:r>
            <a:endParaRPr lang="en-US" sz="800" dirty="0">
              <a:ea typeface="Calibri"/>
              <a:cs typeface="Times New Roman"/>
            </a:endParaRPr>
          </a:p>
          <a:p>
            <a:pPr>
              <a:lnSpc>
                <a:spcPct val="115000"/>
              </a:lnSpc>
            </a:pPr>
            <a:r>
              <a:rPr lang="en-US" sz="800" dirty="0">
                <a:solidFill>
                  <a:srgbClr val="008080"/>
                </a:solidFill>
                <a:latin typeface="Consolas"/>
                <a:ea typeface="Calibri"/>
                <a:cs typeface="Times New Roman"/>
              </a:rPr>
              <a:t>        &lt;</a:t>
            </a:r>
            <a:r>
              <a:rPr lang="en-US" sz="800" dirty="0">
                <a:solidFill>
                  <a:srgbClr val="3F7F7F"/>
                </a:solidFill>
                <a:latin typeface="Consolas"/>
                <a:ea typeface="Calibri"/>
                <a:cs typeface="Times New Roman"/>
              </a:rPr>
              <a:t>p</a:t>
            </a:r>
            <a:r>
              <a:rPr lang="en-US" sz="800" dirty="0">
                <a:solidFill>
                  <a:srgbClr val="008080"/>
                </a:solidFill>
                <a:latin typeface="Consolas"/>
                <a:ea typeface="Calibri"/>
                <a:cs typeface="Times New Roman"/>
              </a:rPr>
              <a:t>&gt;</a:t>
            </a:r>
            <a:r>
              <a:rPr lang="en-US" sz="800" dirty="0">
                <a:solidFill>
                  <a:srgbClr val="000000"/>
                </a:solidFill>
                <a:latin typeface="Consolas"/>
                <a:ea typeface="Calibri"/>
                <a:cs typeface="Times New Roman"/>
              </a:rPr>
              <a:t>Ticonderoga pencils! Simply the best pencil ever made. These beauties come </a:t>
            </a:r>
          </a:p>
          <a:p>
            <a:pPr>
              <a:lnSpc>
                <a:spcPct val="115000"/>
              </a:lnSpc>
            </a:pPr>
            <a:r>
              <a:rPr lang="en-US" sz="800" dirty="0">
                <a:solidFill>
                  <a:srgbClr val="000000"/>
                </a:solidFill>
                <a:latin typeface="Consolas"/>
                <a:ea typeface="Calibri"/>
                <a:cs typeface="Times New Roman"/>
              </a:rPr>
              <a:t>           pre-sharpened and ready to write!</a:t>
            </a:r>
            <a:r>
              <a:rPr lang="en-US" sz="800" dirty="0">
                <a:solidFill>
                  <a:srgbClr val="008080"/>
                </a:solidFill>
                <a:latin typeface="Consolas"/>
                <a:ea typeface="Calibri"/>
                <a:cs typeface="Times New Roman"/>
              </a:rPr>
              <a:t>&lt;/</a:t>
            </a:r>
            <a:r>
              <a:rPr lang="en-US" sz="800" dirty="0">
                <a:solidFill>
                  <a:srgbClr val="3F7F7F"/>
                </a:solidFill>
                <a:latin typeface="Consolas"/>
                <a:ea typeface="Calibri"/>
                <a:cs typeface="Times New Roman"/>
              </a:rPr>
              <a:t>p</a:t>
            </a:r>
            <a:r>
              <a:rPr lang="en-US" sz="800" dirty="0">
                <a:solidFill>
                  <a:srgbClr val="008080"/>
                </a:solidFill>
                <a:latin typeface="Consolas"/>
                <a:ea typeface="Calibri"/>
                <a:cs typeface="Times New Roman"/>
              </a:rPr>
              <a:t>&gt;</a:t>
            </a:r>
            <a:endParaRPr lang="en-US" sz="800" dirty="0">
              <a:ea typeface="Calibri"/>
              <a:cs typeface="Times New Roman"/>
            </a:endParaRPr>
          </a:p>
          <a:p>
            <a:pPr>
              <a:lnSpc>
                <a:spcPct val="115000"/>
              </a:lnSpc>
            </a:pPr>
            <a:r>
              <a:rPr lang="en-US" sz="800" dirty="0">
                <a:solidFill>
                  <a:srgbClr val="000000"/>
                </a:solidFill>
                <a:latin typeface="Consolas"/>
                <a:ea typeface="Calibri"/>
                <a:cs typeface="Times New Roman"/>
              </a:rPr>
              <a:t>		</a:t>
            </a:r>
            <a:endParaRPr lang="en-US" sz="800" dirty="0">
              <a:ea typeface="Calibri"/>
              <a:cs typeface="Times New Roman"/>
            </a:endParaRPr>
          </a:p>
          <a:p>
            <a:pPr>
              <a:lnSpc>
                <a:spcPct val="115000"/>
              </a:lnSpc>
            </a:pPr>
            <a:r>
              <a:rPr lang="en-US" sz="800" dirty="0">
                <a:solidFill>
                  <a:srgbClr val="008080"/>
                </a:solidFill>
                <a:latin typeface="Consolas"/>
                <a:ea typeface="Calibri"/>
                <a:cs typeface="Times New Roman"/>
              </a:rPr>
              <a:t>        &lt;</a:t>
            </a:r>
            <a:r>
              <a:rPr lang="en-US" sz="800" dirty="0">
                <a:solidFill>
                  <a:srgbClr val="3F7F7F"/>
                </a:solidFill>
                <a:latin typeface="Consolas"/>
                <a:ea typeface="Calibri"/>
                <a:cs typeface="Times New Roman"/>
              </a:rPr>
              <a:t>h2</a:t>
            </a:r>
            <a:r>
              <a:rPr lang="en-US" sz="800" dirty="0">
                <a:solidFill>
                  <a:srgbClr val="008080"/>
                </a:solidFill>
                <a:latin typeface="Consolas"/>
                <a:ea typeface="Calibri"/>
                <a:cs typeface="Times New Roman"/>
              </a:rPr>
              <a:t>&gt;</a:t>
            </a:r>
            <a:r>
              <a:rPr lang="en-US" sz="800" dirty="0">
                <a:solidFill>
                  <a:srgbClr val="000000"/>
                </a:solidFill>
                <a:latin typeface="Consolas"/>
                <a:ea typeface="Calibri"/>
                <a:cs typeface="Times New Roman"/>
              </a:rPr>
              <a:t>Pen, $0.50</a:t>
            </a:r>
            <a:r>
              <a:rPr lang="en-US" sz="800" dirty="0">
                <a:solidFill>
                  <a:srgbClr val="008080"/>
                </a:solidFill>
                <a:latin typeface="Consolas"/>
                <a:ea typeface="Calibri"/>
                <a:cs typeface="Times New Roman"/>
              </a:rPr>
              <a:t>&lt;/</a:t>
            </a:r>
            <a:r>
              <a:rPr lang="en-US" sz="800" dirty="0">
                <a:solidFill>
                  <a:srgbClr val="3F7F7F"/>
                </a:solidFill>
                <a:latin typeface="Consolas"/>
                <a:ea typeface="Calibri"/>
                <a:cs typeface="Times New Roman"/>
              </a:rPr>
              <a:t>h2</a:t>
            </a:r>
            <a:r>
              <a:rPr lang="en-US" sz="800" dirty="0">
                <a:solidFill>
                  <a:srgbClr val="008080"/>
                </a:solidFill>
                <a:latin typeface="Consolas"/>
                <a:ea typeface="Calibri"/>
                <a:cs typeface="Times New Roman"/>
              </a:rPr>
              <a:t>&gt;</a:t>
            </a:r>
            <a:endParaRPr lang="en-US" sz="800" dirty="0">
              <a:ea typeface="Calibri"/>
              <a:cs typeface="Times New Roman"/>
            </a:endParaRPr>
          </a:p>
          <a:p>
            <a:pPr>
              <a:lnSpc>
                <a:spcPct val="115000"/>
              </a:lnSpc>
            </a:pPr>
            <a:r>
              <a:rPr lang="en-US" sz="800" dirty="0">
                <a:solidFill>
                  <a:srgbClr val="008080"/>
                </a:solidFill>
                <a:latin typeface="Consolas"/>
                <a:ea typeface="Calibri"/>
                <a:cs typeface="Times New Roman"/>
              </a:rPr>
              <a:t>        &lt;</a:t>
            </a:r>
            <a:r>
              <a:rPr lang="en-US" sz="800" dirty="0">
                <a:solidFill>
                  <a:srgbClr val="3F7F7F"/>
                </a:solidFill>
                <a:latin typeface="Consolas"/>
                <a:ea typeface="Calibri"/>
                <a:cs typeface="Times New Roman"/>
              </a:rPr>
              <a:t>p</a:t>
            </a:r>
            <a:r>
              <a:rPr lang="en-US" sz="800" dirty="0">
                <a:solidFill>
                  <a:srgbClr val="008080"/>
                </a:solidFill>
                <a:latin typeface="Consolas"/>
                <a:ea typeface="Calibri"/>
                <a:cs typeface="Times New Roman"/>
              </a:rPr>
              <a:t>&gt;</a:t>
            </a:r>
            <a:r>
              <a:rPr lang="en-US" sz="800" dirty="0">
                <a:solidFill>
                  <a:srgbClr val="000000"/>
                </a:solidFill>
                <a:latin typeface="Consolas"/>
                <a:ea typeface="Calibri"/>
                <a:cs typeface="Times New Roman"/>
              </a:rPr>
              <a:t>Office Depot brand </a:t>
            </a:r>
            <a:r>
              <a:rPr lang="en-US" sz="800" b="1" dirty="0">
                <a:solidFill>
                  <a:srgbClr val="000000"/>
                </a:solidFill>
                <a:latin typeface="Consolas"/>
                <a:ea typeface="Calibri"/>
                <a:cs typeface="Times New Roman"/>
              </a:rPr>
              <a:t>ballpoint</a:t>
            </a:r>
            <a:r>
              <a:rPr lang="en-US" sz="800" dirty="0">
                <a:solidFill>
                  <a:srgbClr val="000000"/>
                </a:solidFill>
                <a:latin typeface="Consolas"/>
                <a:ea typeface="Calibri"/>
                <a:cs typeface="Times New Roman"/>
              </a:rPr>
              <a:t> pens. Click to write. Pick your color: red, blue, </a:t>
            </a:r>
          </a:p>
          <a:p>
            <a:pPr>
              <a:lnSpc>
                <a:spcPct val="115000"/>
              </a:lnSpc>
            </a:pPr>
            <a:r>
              <a:rPr lang="en-US" sz="800" dirty="0">
                <a:solidFill>
                  <a:srgbClr val="000000"/>
                </a:solidFill>
                <a:latin typeface="Consolas"/>
                <a:ea typeface="Calibri"/>
                <a:cs typeface="Times New Roman"/>
              </a:rPr>
              <a:t>           or black.</a:t>
            </a:r>
            <a:r>
              <a:rPr lang="en-US" sz="800" dirty="0">
                <a:solidFill>
                  <a:srgbClr val="008080"/>
                </a:solidFill>
                <a:latin typeface="Consolas"/>
                <a:ea typeface="Calibri"/>
                <a:cs typeface="Times New Roman"/>
              </a:rPr>
              <a:t>&lt;/</a:t>
            </a:r>
            <a:r>
              <a:rPr lang="en-US" sz="800" dirty="0">
                <a:solidFill>
                  <a:srgbClr val="3F7F7F"/>
                </a:solidFill>
                <a:latin typeface="Consolas"/>
                <a:ea typeface="Calibri"/>
                <a:cs typeface="Times New Roman"/>
              </a:rPr>
              <a:t>p</a:t>
            </a:r>
            <a:r>
              <a:rPr lang="en-US" sz="800" dirty="0">
                <a:solidFill>
                  <a:srgbClr val="008080"/>
                </a:solidFill>
                <a:latin typeface="Consolas"/>
                <a:ea typeface="Calibri"/>
                <a:cs typeface="Times New Roman"/>
              </a:rPr>
              <a:t>&gt;</a:t>
            </a:r>
            <a:endParaRPr lang="en-US" sz="800" dirty="0">
              <a:ea typeface="Calibri"/>
              <a:cs typeface="Times New Roman"/>
            </a:endParaRPr>
          </a:p>
          <a:p>
            <a:pPr>
              <a:lnSpc>
                <a:spcPct val="115000"/>
              </a:lnSpc>
            </a:pPr>
            <a:r>
              <a:rPr lang="en-US" sz="800" dirty="0">
                <a:solidFill>
                  <a:srgbClr val="000000"/>
                </a:solidFill>
                <a:latin typeface="Consolas"/>
                <a:ea typeface="Calibri"/>
                <a:cs typeface="Times New Roman"/>
              </a:rPr>
              <a:t>		</a:t>
            </a:r>
            <a:endParaRPr lang="en-US" sz="800" dirty="0">
              <a:ea typeface="Calibri"/>
              <a:cs typeface="Times New Roman"/>
            </a:endParaRPr>
          </a:p>
          <a:p>
            <a:pPr>
              <a:lnSpc>
                <a:spcPct val="115000"/>
              </a:lnSpc>
            </a:pPr>
            <a:r>
              <a:rPr lang="en-US" sz="800" dirty="0">
                <a:solidFill>
                  <a:srgbClr val="008080"/>
                </a:solidFill>
                <a:latin typeface="Consolas"/>
                <a:ea typeface="Calibri"/>
                <a:cs typeface="Times New Roman"/>
              </a:rPr>
              <a:t>        &lt;</a:t>
            </a:r>
            <a:r>
              <a:rPr lang="en-US" sz="800" dirty="0">
                <a:solidFill>
                  <a:srgbClr val="3F7F7F"/>
                </a:solidFill>
                <a:latin typeface="Consolas"/>
                <a:ea typeface="Calibri"/>
                <a:cs typeface="Times New Roman"/>
              </a:rPr>
              <a:t>h2</a:t>
            </a:r>
            <a:r>
              <a:rPr lang="en-US" sz="800" dirty="0">
                <a:solidFill>
                  <a:srgbClr val="008080"/>
                </a:solidFill>
                <a:latin typeface="Consolas"/>
                <a:ea typeface="Calibri"/>
                <a:cs typeface="Times New Roman"/>
              </a:rPr>
              <a:t>&gt;</a:t>
            </a:r>
            <a:r>
              <a:rPr lang="en-US" sz="800" dirty="0">
                <a:solidFill>
                  <a:srgbClr val="000000"/>
                </a:solidFill>
                <a:latin typeface="Consolas"/>
                <a:ea typeface="Calibri"/>
                <a:cs typeface="Times New Roman"/>
              </a:rPr>
              <a:t>Paper, $1.00</a:t>
            </a:r>
            <a:r>
              <a:rPr lang="en-US" sz="800" dirty="0">
                <a:solidFill>
                  <a:srgbClr val="008080"/>
                </a:solidFill>
                <a:latin typeface="Consolas"/>
                <a:ea typeface="Calibri"/>
                <a:cs typeface="Times New Roman"/>
              </a:rPr>
              <a:t>&lt;/</a:t>
            </a:r>
            <a:r>
              <a:rPr lang="en-US" sz="800" dirty="0">
                <a:solidFill>
                  <a:srgbClr val="3F7F7F"/>
                </a:solidFill>
                <a:latin typeface="Consolas"/>
                <a:ea typeface="Calibri"/>
                <a:cs typeface="Times New Roman"/>
              </a:rPr>
              <a:t>h2</a:t>
            </a:r>
            <a:r>
              <a:rPr lang="en-US" sz="800" dirty="0">
                <a:solidFill>
                  <a:srgbClr val="008080"/>
                </a:solidFill>
                <a:latin typeface="Consolas"/>
                <a:ea typeface="Calibri"/>
                <a:cs typeface="Times New Roman"/>
              </a:rPr>
              <a:t>&gt;</a:t>
            </a:r>
            <a:endParaRPr lang="en-US" sz="800" dirty="0">
              <a:ea typeface="Calibri"/>
              <a:cs typeface="Times New Roman"/>
            </a:endParaRPr>
          </a:p>
          <a:p>
            <a:pPr>
              <a:lnSpc>
                <a:spcPct val="115000"/>
              </a:lnSpc>
            </a:pPr>
            <a:r>
              <a:rPr lang="en-US" sz="800" dirty="0">
                <a:solidFill>
                  <a:srgbClr val="008080"/>
                </a:solidFill>
                <a:latin typeface="Consolas"/>
                <a:ea typeface="Calibri"/>
                <a:cs typeface="Times New Roman"/>
              </a:rPr>
              <a:t>        &lt;</a:t>
            </a:r>
            <a:r>
              <a:rPr lang="en-US" sz="800" dirty="0">
                <a:solidFill>
                  <a:srgbClr val="3F7F7F"/>
                </a:solidFill>
                <a:latin typeface="Consolas"/>
                <a:ea typeface="Calibri"/>
                <a:cs typeface="Times New Roman"/>
              </a:rPr>
              <a:t>p</a:t>
            </a:r>
            <a:r>
              <a:rPr lang="en-US" sz="800" dirty="0">
                <a:solidFill>
                  <a:srgbClr val="008080"/>
                </a:solidFill>
                <a:latin typeface="Consolas"/>
                <a:ea typeface="Calibri"/>
                <a:cs typeface="Times New Roman"/>
              </a:rPr>
              <a:t>&gt;</a:t>
            </a:r>
            <a:r>
              <a:rPr lang="en-US" sz="800" dirty="0">
                <a:solidFill>
                  <a:srgbClr val="000000"/>
                </a:solidFill>
                <a:latin typeface="Consolas"/>
                <a:ea typeface="Calibri"/>
                <a:cs typeface="Times New Roman"/>
              </a:rPr>
              <a:t>One hundred pages of lined, loose-leaf paper. Pick "college" or "wide" ruled.</a:t>
            </a:r>
            <a:r>
              <a:rPr lang="en-US" sz="800" dirty="0">
                <a:solidFill>
                  <a:srgbClr val="008080"/>
                </a:solidFill>
                <a:latin typeface="Consolas"/>
                <a:ea typeface="Calibri"/>
                <a:cs typeface="Times New Roman"/>
              </a:rPr>
              <a:t>&lt;/</a:t>
            </a:r>
            <a:r>
              <a:rPr lang="en-US" sz="800" dirty="0">
                <a:solidFill>
                  <a:srgbClr val="3F7F7F"/>
                </a:solidFill>
                <a:latin typeface="Consolas"/>
                <a:ea typeface="Calibri"/>
                <a:cs typeface="Times New Roman"/>
              </a:rPr>
              <a:t>p</a:t>
            </a:r>
            <a:r>
              <a:rPr lang="en-US" sz="800" dirty="0">
                <a:solidFill>
                  <a:srgbClr val="008080"/>
                </a:solidFill>
                <a:latin typeface="Consolas"/>
                <a:ea typeface="Calibri"/>
                <a:cs typeface="Times New Roman"/>
              </a:rPr>
              <a:t>&gt;</a:t>
            </a:r>
            <a:endParaRPr lang="en-US" sz="800" dirty="0">
              <a:ea typeface="Calibri"/>
              <a:cs typeface="Times New Roman"/>
            </a:endParaRPr>
          </a:p>
          <a:p>
            <a:pPr>
              <a:lnSpc>
                <a:spcPct val="115000"/>
              </a:lnSpc>
            </a:pPr>
            <a:r>
              <a:rPr lang="en-US" sz="800" dirty="0">
                <a:solidFill>
                  <a:srgbClr val="000000"/>
                </a:solidFill>
                <a:latin typeface="Consolas"/>
                <a:ea typeface="Calibri"/>
                <a:cs typeface="Times New Roman"/>
              </a:rPr>
              <a:t>		</a:t>
            </a:r>
            <a:endParaRPr lang="en-US" sz="800" dirty="0">
              <a:ea typeface="Calibri"/>
              <a:cs typeface="Times New Roman"/>
            </a:endParaRPr>
          </a:p>
          <a:p>
            <a:pPr>
              <a:lnSpc>
                <a:spcPct val="115000"/>
              </a:lnSpc>
            </a:pPr>
            <a:r>
              <a:rPr lang="en-US" sz="800" dirty="0">
                <a:solidFill>
                  <a:srgbClr val="008080"/>
                </a:solidFill>
                <a:latin typeface="Consolas"/>
                <a:ea typeface="Calibri"/>
                <a:cs typeface="Times New Roman"/>
              </a:rPr>
              <a:t>        &lt;</a:t>
            </a:r>
            <a:r>
              <a:rPr lang="en-US" sz="800" dirty="0">
                <a:solidFill>
                  <a:srgbClr val="3F7F7F"/>
                </a:solidFill>
                <a:latin typeface="Consolas"/>
                <a:ea typeface="Calibri"/>
                <a:cs typeface="Times New Roman"/>
              </a:rPr>
              <a:t>h2</a:t>
            </a:r>
            <a:r>
              <a:rPr lang="en-US" sz="800" dirty="0">
                <a:solidFill>
                  <a:srgbClr val="008080"/>
                </a:solidFill>
                <a:latin typeface="Consolas"/>
                <a:ea typeface="Calibri"/>
                <a:cs typeface="Times New Roman"/>
              </a:rPr>
              <a:t>&gt;</a:t>
            </a:r>
            <a:r>
              <a:rPr lang="en-US" sz="800" dirty="0">
                <a:solidFill>
                  <a:srgbClr val="000000"/>
                </a:solidFill>
                <a:latin typeface="Consolas"/>
                <a:ea typeface="Calibri"/>
                <a:cs typeface="Times New Roman"/>
              </a:rPr>
              <a:t>Notebook, $2.00</a:t>
            </a:r>
            <a:r>
              <a:rPr lang="en-US" sz="800" dirty="0">
                <a:solidFill>
                  <a:srgbClr val="008080"/>
                </a:solidFill>
                <a:latin typeface="Consolas"/>
                <a:ea typeface="Calibri"/>
                <a:cs typeface="Times New Roman"/>
              </a:rPr>
              <a:t>&lt;/</a:t>
            </a:r>
            <a:r>
              <a:rPr lang="en-US" sz="800" dirty="0">
                <a:solidFill>
                  <a:srgbClr val="3F7F7F"/>
                </a:solidFill>
                <a:latin typeface="Consolas"/>
                <a:ea typeface="Calibri"/>
                <a:cs typeface="Times New Roman"/>
              </a:rPr>
              <a:t>h2</a:t>
            </a:r>
            <a:r>
              <a:rPr lang="en-US" sz="800" dirty="0">
                <a:solidFill>
                  <a:srgbClr val="008080"/>
                </a:solidFill>
                <a:latin typeface="Consolas"/>
                <a:ea typeface="Calibri"/>
                <a:cs typeface="Times New Roman"/>
              </a:rPr>
              <a:t>&gt;</a:t>
            </a:r>
            <a:endParaRPr lang="en-US" sz="800" dirty="0">
              <a:ea typeface="Calibri"/>
              <a:cs typeface="Times New Roman"/>
            </a:endParaRPr>
          </a:p>
          <a:p>
            <a:pPr>
              <a:lnSpc>
                <a:spcPct val="115000"/>
              </a:lnSpc>
            </a:pPr>
            <a:r>
              <a:rPr lang="en-US" sz="800" dirty="0">
                <a:solidFill>
                  <a:srgbClr val="008080"/>
                </a:solidFill>
                <a:latin typeface="Consolas"/>
                <a:ea typeface="Calibri"/>
                <a:cs typeface="Times New Roman"/>
              </a:rPr>
              <a:t>        &lt;</a:t>
            </a:r>
            <a:r>
              <a:rPr lang="en-US" sz="800" dirty="0">
                <a:solidFill>
                  <a:srgbClr val="3F7F7F"/>
                </a:solidFill>
                <a:latin typeface="Consolas"/>
                <a:ea typeface="Calibri"/>
                <a:cs typeface="Times New Roman"/>
              </a:rPr>
              <a:t>p</a:t>
            </a:r>
            <a:r>
              <a:rPr lang="en-US" sz="800" dirty="0">
                <a:solidFill>
                  <a:srgbClr val="008080"/>
                </a:solidFill>
                <a:latin typeface="Consolas"/>
                <a:ea typeface="Calibri"/>
                <a:cs typeface="Times New Roman"/>
              </a:rPr>
              <a:t>&gt;</a:t>
            </a:r>
            <a:r>
              <a:rPr lang="en-US" sz="800" dirty="0">
                <a:solidFill>
                  <a:srgbClr val="000000"/>
                </a:solidFill>
                <a:latin typeface="Consolas"/>
                <a:ea typeface="Calibri"/>
                <a:cs typeface="Times New Roman"/>
              </a:rPr>
              <a:t>Single-subject (80 pages) notebooks. These were selected specially for Mrs. </a:t>
            </a:r>
          </a:p>
          <a:p>
            <a:pPr>
              <a:lnSpc>
                <a:spcPct val="115000"/>
              </a:lnSpc>
            </a:pPr>
            <a:r>
              <a:rPr lang="en-US" sz="800" dirty="0">
                <a:solidFill>
                  <a:srgbClr val="000000"/>
                </a:solidFill>
                <a:latin typeface="Consolas"/>
                <a:ea typeface="Calibri"/>
                <a:cs typeface="Times New Roman"/>
              </a:rPr>
              <a:t>           Davidson's English class. Pick your color: red, blue, or green.</a:t>
            </a:r>
            <a:r>
              <a:rPr lang="en-US" sz="800" dirty="0">
                <a:solidFill>
                  <a:srgbClr val="008080"/>
                </a:solidFill>
                <a:latin typeface="Consolas"/>
                <a:ea typeface="Calibri"/>
                <a:cs typeface="Times New Roman"/>
              </a:rPr>
              <a:t>&lt;/</a:t>
            </a:r>
            <a:r>
              <a:rPr lang="en-US" sz="800" dirty="0">
                <a:solidFill>
                  <a:srgbClr val="3F7F7F"/>
                </a:solidFill>
                <a:latin typeface="Consolas"/>
                <a:ea typeface="Calibri"/>
                <a:cs typeface="Times New Roman"/>
              </a:rPr>
              <a:t>p</a:t>
            </a:r>
            <a:r>
              <a:rPr lang="en-US" sz="800" dirty="0">
                <a:solidFill>
                  <a:srgbClr val="008080"/>
                </a:solidFill>
                <a:latin typeface="Consolas"/>
                <a:ea typeface="Calibri"/>
                <a:cs typeface="Times New Roman"/>
              </a:rPr>
              <a:t>&gt;</a:t>
            </a:r>
            <a:endParaRPr lang="en-US" sz="800" dirty="0">
              <a:ea typeface="Calibri"/>
              <a:cs typeface="Times New Roman"/>
            </a:endParaRPr>
          </a:p>
          <a:p>
            <a:pPr>
              <a:lnSpc>
                <a:spcPct val="115000"/>
              </a:lnSpc>
            </a:pPr>
            <a:r>
              <a:rPr lang="en-US" sz="1200" dirty="0">
                <a:solidFill>
                  <a:srgbClr val="008080"/>
                </a:solidFill>
                <a:latin typeface="Consolas"/>
                <a:ea typeface="Calibri"/>
                <a:cs typeface="Times New Roman"/>
              </a:rPr>
              <a:t>    &lt;/</a:t>
            </a:r>
            <a:r>
              <a:rPr lang="en-US" sz="1200" dirty="0">
                <a:solidFill>
                  <a:srgbClr val="3F7F7F"/>
                </a:solidFill>
                <a:latin typeface="Consolas"/>
                <a:ea typeface="Calibri"/>
                <a:cs typeface="Times New Roman"/>
              </a:rPr>
              <a:t>body</a:t>
            </a:r>
            <a:r>
              <a:rPr lang="en-US" sz="1200" dirty="0">
                <a:solidFill>
                  <a:srgbClr val="008080"/>
                </a:solidFill>
                <a:latin typeface="Consolas"/>
                <a:ea typeface="Calibri"/>
                <a:cs typeface="Times New Roman"/>
              </a:rPr>
              <a:t>&gt;</a:t>
            </a:r>
            <a:endParaRPr lang="en-US" sz="1200" dirty="0">
              <a:ea typeface="Calibri"/>
              <a:cs typeface="Times New Roman"/>
            </a:endParaRPr>
          </a:p>
          <a:p>
            <a:pPr>
              <a:lnSpc>
                <a:spcPct val="115000"/>
              </a:lnSpc>
            </a:pPr>
            <a:r>
              <a:rPr lang="en-US" sz="1200" dirty="0">
                <a:latin typeface="Consolas"/>
                <a:ea typeface="Calibri"/>
                <a:cs typeface="Times New Roman"/>
              </a:rPr>
              <a:t> </a:t>
            </a:r>
            <a:endParaRPr lang="en-US" sz="1200" dirty="0">
              <a:ea typeface="Calibri"/>
              <a:cs typeface="Times New Roman"/>
            </a:endParaRPr>
          </a:p>
          <a:p>
            <a:pPr>
              <a:lnSpc>
                <a:spcPct val="115000"/>
              </a:lnSpc>
            </a:pPr>
            <a:r>
              <a:rPr lang="en-US" sz="1200" dirty="0">
                <a:solidFill>
                  <a:srgbClr val="008080"/>
                </a:solidFill>
                <a:latin typeface="Consolas"/>
                <a:ea typeface="Calibri"/>
                <a:cs typeface="Times New Roman"/>
              </a:rPr>
              <a:t>&lt;/</a:t>
            </a:r>
            <a:r>
              <a:rPr lang="en-US" sz="1200" dirty="0">
                <a:solidFill>
                  <a:srgbClr val="3F7F7F"/>
                </a:solidFill>
                <a:latin typeface="Consolas"/>
                <a:ea typeface="Calibri"/>
                <a:cs typeface="Times New Roman"/>
              </a:rPr>
              <a:t>html</a:t>
            </a:r>
            <a:r>
              <a:rPr lang="en-US" sz="1200" dirty="0">
                <a:solidFill>
                  <a:srgbClr val="008080"/>
                </a:solidFill>
                <a:latin typeface="Consolas"/>
                <a:ea typeface="Calibri"/>
                <a:cs typeface="Times New Roman"/>
              </a:rPr>
              <a:t>&gt;</a:t>
            </a:r>
            <a:endParaRPr lang="en-US" sz="1200" dirty="0">
              <a:ea typeface="Calibri"/>
              <a:cs typeface="Times New Roman"/>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352550"/>
            <a:ext cx="3485943" cy="266700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867400" y="1403812"/>
            <a:ext cx="9144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 name="Straight Arrow Connector 8"/>
          <p:cNvCxnSpPr/>
          <p:nvPr/>
        </p:nvCxnSpPr>
        <p:spPr>
          <a:xfrm>
            <a:off x="3581400" y="1047750"/>
            <a:ext cx="2209800" cy="45720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stretch>
            <a:fillRect/>
          </a:stretch>
        </p:blipFill>
        <p:spPr>
          <a:xfrm>
            <a:off x="8386560" y="115890"/>
            <a:ext cx="609601" cy="170688"/>
          </a:xfrm>
          <a:prstGeom prst="rect">
            <a:avLst/>
          </a:prstGeom>
        </p:spPr>
      </p:pic>
    </p:spTree>
    <p:extLst>
      <p:ext uri="{BB962C8B-B14F-4D97-AF65-F5344CB8AC3E}">
        <p14:creationId xmlns:p14="http://schemas.microsoft.com/office/powerpoint/2010/main" val="7540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4" end="24"/>
                                            </p:txEl>
                                          </p:spTgt>
                                        </p:tgtEl>
                                        <p:attrNameLst>
                                          <p:attrName>style.visibility</p:attrName>
                                        </p:attrNameLst>
                                      </p:cBhvr>
                                      <p:to>
                                        <p:strVal val="visible"/>
                                      </p:to>
                                    </p:set>
                                    <p:animEffect transition="in" filter="fade">
                                      <p:cBhvr>
                                        <p:cTn id="12" dur="500"/>
                                        <p:tgtEl>
                                          <p:spTgt spid="2">
                                            <p:txEl>
                                              <p:pRg st="24" end="2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fade">
                                      <p:cBhvr>
                                        <p:cTn id="17" dur="500"/>
                                        <p:tgtEl>
                                          <p:spTgt spid="2">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xEl>
                                              <p:pRg st="22" end="22"/>
                                            </p:txEl>
                                          </p:spTgt>
                                        </p:tgtEl>
                                        <p:attrNameLst>
                                          <p:attrName>style.visibility</p:attrName>
                                        </p:attrNameLst>
                                      </p:cBhvr>
                                      <p:to>
                                        <p:strVal val="visible"/>
                                      </p:to>
                                    </p:set>
                                    <p:animEffect transition="in" filter="fade">
                                      <p:cBhvr>
                                        <p:cTn id="20" dur="500"/>
                                        <p:tgtEl>
                                          <p:spTgt spid="2">
                                            <p:txEl>
                                              <p:pRg st="22" end="2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animEffect transition="in" filter="fade">
                                      <p:cBhvr>
                                        <p:cTn id="25" dur="500"/>
                                        <p:tgtEl>
                                          <p:spTgt spid="2">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500"/>
                                        <p:tgtEl>
                                          <p:spTgt spid="2">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2" end="2"/>
                                            </p:txEl>
                                          </p:spTgt>
                                        </p:tgtEl>
                                        <p:attrNameLst>
                                          <p:attrName>style.visibility</p:attrName>
                                        </p:attrNameLst>
                                      </p:cBhvr>
                                      <p:to>
                                        <p:strVal val="visible"/>
                                      </p:to>
                                    </p:set>
                                    <p:animEffect transition="in" filter="fade">
                                      <p:cBhvr>
                                        <p:cTn id="33" dur="500"/>
                                        <p:tgtEl>
                                          <p:spTgt spid="2">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505200" y="57151"/>
            <a:ext cx="5562599" cy="609600"/>
          </a:xfrm>
        </p:spPr>
        <p:txBody>
          <a:bodyPr/>
          <a:lstStyle/>
          <a:p>
            <a:r>
              <a:rPr lang="en-US" dirty="0"/>
              <a:t>Auto-Correct</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228600" y="139052"/>
            <a:ext cx="5437910" cy="4538165"/>
          </a:xfrm>
          <a:prstGeom prst="rect">
            <a:avLst/>
          </a:prstGeom>
          <a:noFill/>
          <a:ln>
            <a:noFill/>
          </a:ln>
        </p:spPr>
        <p:txBody>
          <a:bodyPr wrap="square" rtlCol="0">
            <a:spAutoFit/>
          </a:bodyPr>
          <a:lstStyle/>
          <a:p>
            <a:pPr>
              <a:lnSpc>
                <a:spcPct val="107000"/>
              </a:lnSpc>
            </a:pP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html</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head</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title</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The Rusty Ruler</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title</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BODY</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h1</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Our Items</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h1</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h2</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Pencil, $0.25</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h2</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Ticonderoga pencils! Simply the best pencil ever made. These</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beauties come pre-sharpened and ready to write!</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blah</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h2</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Pen, $0.50</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h2</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Office Depot brand ballpoint pens. Click to write. Pick your </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color: red, blue, or black.</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h2</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Paper, $1.00</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h2</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One hundred pages of lined, loose-leaf paper. Pick "college" </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or "wide" ruled.</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h2</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Notebook, $2.00</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h2</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Single-subject (80 pages) notebooks. These were selected </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specially for Mrs. Davidson's English class. Pick your </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color: red, blue, or green.</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body</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352550"/>
            <a:ext cx="3485943" cy="266700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37855" y="4451288"/>
            <a:ext cx="2819400" cy="307777"/>
          </a:xfrm>
          <a:prstGeom prst="rect">
            <a:avLst/>
          </a:prstGeom>
          <a:noFill/>
        </p:spPr>
        <p:txBody>
          <a:bodyPr wrap="square" rtlCol="0">
            <a:spAutoFit/>
          </a:bodyPr>
          <a:lstStyle/>
          <a:p>
            <a:r>
              <a:rPr lang="en-US" sz="1400" dirty="0">
                <a:solidFill>
                  <a:srgbClr val="FF0000"/>
                </a:solidFill>
              </a:rPr>
              <a:t>No closing &lt;/html&gt;</a:t>
            </a:r>
          </a:p>
        </p:txBody>
      </p:sp>
      <p:sp>
        <p:nvSpPr>
          <p:cNvPr id="10" name="TextBox 9"/>
          <p:cNvSpPr txBox="1"/>
          <p:nvPr/>
        </p:nvSpPr>
        <p:spPr>
          <a:xfrm>
            <a:off x="1981200" y="666751"/>
            <a:ext cx="2819400" cy="307777"/>
          </a:xfrm>
          <a:prstGeom prst="rect">
            <a:avLst/>
          </a:prstGeom>
          <a:noFill/>
        </p:spPr>
        <p:txBody>
          <a:bodyPr wrap="square" rtlCol="0">
            <a:spAutoFit/>
          </a:bodyPr>
          <a:lstStyle/>
          <a:p>
            <a:r>
              <a:rPr lang="en-US" sz="1400" dirty="0">
                <a:solidFill>
                  <a:srgbClr val="FF0000"/>
                </a:solidFill>
              </a:rPr>
              <a:t>No closing &lt;/head&gt;</a:t>
            </a:r>
          </a:p>
        </p:txBody>
      </p:sp>
      <p:sp>
        <p:nvSpPr>
          <p:cNvPr id="11" name="TextBox 10"/>
          <p:cNvSpPr txBox="1"/>
          <p:nvPr/>
        </p:nvSpPr>
        <p:spPr>
          <a:xfrm>
            <a:off x="2286000" y="985541"/>
            <a:ext cx="2819400" cy="307777"/>
          </a:xfrm>
          <a:prstGeom prst="rect">
            <a:avLst/>
          </a:prstGeom>
          <a:noFill/>
        </p:spPr>
        <p:txBody>
          <a:bodyPr wrap="square" rtlCol="0">
            <a:spAutoFit/>
          </a:bodyPr>
          <a:lstStyle/>
          <a:p>
            <a:r>
              <a:rPr lang="en-US" sz="1400" dirty="0">
                <a:solidFill>
                  <a:srgbClr val="FF0000"/>
                </a:solidFill>
              </a:rPr>
              <a:t>All caps?</a:t>
            </a:r>
          </a:p>
        </p:txBody>
      </p:sp>
      <p:sp>
        <p:nvSpPr>
          <p:cNvPr id="12" name="TextBox 11"/>
          <p:cNvSpPr txBox="1"/>
          <p:nvPr/>
        </p:nvSpPr>
        <p:spPr>
          <a:xfrm>
            <a:off x="1828800" y="1796801"/>
            <a:ext cx="1143000" cy="307777"/>
          </a:xfrm>
          <a:prstGeom prst="rect">
            <a:avLst/>
          </a:prstGeom>
          <a:noFill/>
        </p:spPr>
        <p:txBody>
          <a:bodyPr wrap="square" rtlCol="0">
            <a:spAutoFit/>
          </a:bodyPr>
          <a:lstStyle/>
          <a:p>
            <a:r>
              <a:rPr lang="en-US" sz="1400" dirty="0">
                <a:solidFill>
                  <a:srgbClr val="FF0000"/>
                </a:solidFill>
              </a:rPr>
              <a:t>Invalid tag</a:t>
            </a:r>
          </a:p>
        </p:txBody>
      </p:sp>
      <p:sp>
        <p:nvSpPr>
          <p:cNvPr id="13" name="TextBox 12"/>
          <p:cNvSpPr txBox="1"/>
          <p:nvPr/>
        </p:nvSpPr>
        <p:spPr>
          <a:xfrm>
            <a:off x="3785755" y="2453049"/>
            <a:ext cx="1319645" cy="307777"/>
          </a:xfrm>
          <a:prstGeom prst="rect">
            <a:avLst/>
          </a:prstGeom>
          <a:noFill/>
        </p:spPr>
        <p:txBody>
          <a:bodyPr wrap="square" rtlCol="0">
            <a:spAutoFit/>
          </a:bodyPr>
          <a:lstStyle/>
          <a:p>
            <a:r>
              <a:rPr lang="en-US" sz="1400" dirty="0">
                <a:solidFill>
                  <a:srgbClr val="FF0000"/>
                </a:solidFill>
              </a:rPr>
              <a:t>No &lt;p&gt;…&lt;/p&gt;</a:t>
            </a:r>
          </a:p>
        </p:txBody>
      </p:sp>
      <p:cxnSp>
        <p:nvCxnSpPr>
          <p:cNvPr id="14" name="Straight Arrow Connector 13"/>
          <p:cNvCxnSpPr>
            <a:cxnSpLocks/>
          </p:cNvCxnSpPr>
          <p:nvPr/>
        </p:nvCxnSpPr>
        <p:spPr>
          <a:xfrm flipH="1" flipV="1">
            <a:off x="819150" y="752476"/>
            <a:ext cx="1181100" cy="47624"/>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flipH="1">
            <a:off x="1323975" y="1952625"/>
            <a:ext cx="552450" cy="9525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p:cNvCxnSpPr>
          <p:nvPr/>
        </p:nvCxnSpPr>
        <p:spPr>
          <a:xfrm flipH="1" flipV="1">
            <a:off x="971550" y="904876"/>
            <a:ext cx="1352550" cy="238124"/>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flipV="1">
            <a:off x="742950" y="4572000"/>
            <a:ext cx="819150" cy="2365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762000" y="2299161"/>
            <a:ext cx="4495800" cy="4535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6" name="TextBox 25"/>
          <p:cNvSpPr txBox="1"/>
          <p:nvPr/>
        </p:nvSpPr>
        <p:spPr>
          <a:xfrm>
            <a:off x="3390900" y="3249254"/>
            <a:ext cx="1143000" cy="307777"/>
          </a:xfrm>
          <a:prstGeom prst="rect">
            <a:avLst/>
          </a:prstGeom>
          <a:noFill/>
        </p:spPr>
        <p:txBody>
          <a:bodyPr wrap="square" rtlCol="0">
            <a:spAutoFit/>
          </a:bodyPr>
          <a:lstStyle/>
          <a:p>
            <a:r>
              <a:rPr lang="en-US" sz="1400" dirty="0">
                <a:solidFill>
                  <a:srgbClr val="FF0000"/>
                </a:solidFill>
              </a:rPr>
              <a:t>Missing &lt;/p&gt;</a:t>
            </a:r>
          </a:p>
        </p:txBody>
      </p:sp>
      <p:cxnSp>
        <p:nvCxnSpPr>
          <p:cNvPr id="27" name="Straight Arrow Connector 26"/>
          <p:cNvCxnSpPr>
            <a:cxnSpLocks/>
          </p:cNvCxnSpPr>
          <p:nvPr/>
        </p:nvCxnSpPr>
        <p:spPr>
          <a:xfrm flipH="1" flipV="1">
            <a:off x="2286000" y="3196478"/>
            <a:ext cx="1133475" cy="206664"/>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stretch>
            <a:fillRect/>
          </a:stretch>
        </p:blipFill>
        <p:spPr>
          <a:xfrm>
            <a:off x="8386560" y="115890"/>
            <a:ext cx="609601" cy="170688"/>
          </a:xfrm>
          <a:prstGeom prst="rect">
            <a:avLst/>
          </a:prstGeom>
        </p:spPr>
      </p:pic>
    </p:spTree>
    <p:extLst>
      <p:ext uri="{BB962C8B-B14F-4D97-AF65-F5344CB8AC3E}">
        <p14:creationId xmlns:p14="http://schemas.microsoft.com/office/powerpoint/2010/main" val="260260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098"/>
                                        </p:tgtEl>
                                        <p:attrNameLst>
                                          <p:attrName>style.visibility</p:attrName>
                                        </p:attrNameLst>
                                      </p:cBhvr>
                                      <p:to>
                                        <p:strVal val="visible"/>
                                      </p:to>
                                    </p:set>
                                    <p:animEffect transition="in" filter="fade">
                                      <p:cBhvr>
                                        <p:cTn id="55"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2" grpId="0"/>
      <p:bldP spid="13" grpId="0"/>
      <p:bldP spid="25" grpId="0" animBg="1"/>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Correct</a:t>
            </a:r>
          </a:p>
        </p:txBody>
      </p:sp>
      <p:sp>
        <p:nvSpPr>
          <p:cNvPr id="3" name="Content Placeholder 2"/>
          <p:cNvSpPr>
            <a:spLocks noGrp="1"/>
          </p:cNvSpPr>
          <p:nvPr>
            <p:ph idx="1"/>
          </p:nvPr>
        </p:nvSpPr>
        <p:spPr>
          <a:xfrm>
            <a:off x="228600" y="1123950"/>
            <a:ext cx="4800600" cy="3429000"/>
          </a:xfrm>
        </p:spPr>
        <p:txBody>
          <a:bodyPr/>
          <a:lstStyle/>
          <a:p>
            <a:r>
              <a:rPr lang="en-US" dirty="0"/>
              <a:t>Browsers will auto-correct the HTML as best they can.</a:t>
            </a:r>
          </a:p>
          <a:p>
            <a:r>
              <a:rPr lang="en-US" dirty="0"/>
              <a:t>XHTML</a:t>
            </a:r>
          </a:p>
          <a:p>
            <a:pPr lvl="1"/>
            <a:r>
              <a:rPr lang="en-US" dirty="0"/>
              <a:t>Easier on the browser</a:t>
            </a:r>
          </a:p>
          <a:p>
            <a:pPr lvl="1"/>
            <a:r>
              <a:rPr lang="en-US" dirty="0"/>
              <a:t>A lot of legacy HTML</a:t>
            </a:r>
          </a:p>
          <a:p>
            <a:pPr lvl="1"/>
            <a:r>
              <a:rPr lang="en-US" dirty="0"/>
              <a:t>A lot of legacy browser code</a:t>
            </a:r>
          </a:p>
          <a:p>
            <a:r>
              <a:rPr lang="en-US" dirty="0"/>
              <a:t>HTML5 specification includes a lot of “how to correct” rules.</a:t>
            </a:r>
          </a:p>
        </p:txBody>
      </p:sp>
      <p:sp>
        <p:nvSpPr>
          <p:cNvPr id="4" name="Slide Number Placeholder 3"/>
          <p:cNvSpPr>
            <a:spLocks noGrp="1"/>
          </p:cNvSpPr>
          <p:nvPr>
            <p:ph type="sldNum" sz="quarter" idx="12"/>
          </p:nvPr>
        </p:nvSpPr>
        <p:spPr/>
        <p:txBody>
          <a:bodyPr/>
          <a:lstStyle/>
          <a:p>
            <a:fld id="{B9EA2576-3992-4A7D-AC41-AC0E2BE3E45F}" type="slidenum">
              <a:rPr lang="en-US" smtClean="0"/>
              <a:pPr/>
              <a:t>17</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1894191"/>
            <a:ext cx="3657600" cy="1888518"/>
          </a:xfrm>
          <a:prstGeom prst="rect">
            <a:avLst/>
          </a:prstGeom>
        </p:spPr>
      </p:pic>
    </p:spTree>
    <p:extLst>
      <p:ext uri="{BB962C8B-B14F-4D97-AF65-F5344CB8AC3E}">
        <p14:creationId xmlns:p14="http://schemas.microsoft.com/office/powerpoint/2010/main" val="4078048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About Style (Later This Course)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3657600" y="3838574"/>
            <a:ext cx="4495800" cy="923330"/>
          </a:xfrm>
          <a:prstGeom prst="rect">
            <a:avLst/>
          </a:prstGeom>
          <a:noFill/>
        </p:spPr>
        <p:txBody>
          <a:bodyPr wrap="square" rtlCol="0">
            <a:spAutoFit/>
          </a:bodyPr>
          <a:lstStyle/>
          <a:p>
            <a:pPr marL="285750" indent="-285750">
              <a:buFontTx/>
              <a:buChar char="-"/>
            </a:pPr>
            <a:r>
              <a:rPr lang="en-US" dirty="0"/>
              <a:t>The &lt;style&gt; goes in the &lt;head&gt;</a:t>
            </a:r>
          </a:p>
          <a:p>
            <a:pPr marL="285750" indent="-285750">
              <a:buFontTx/>
              <a:buChar char="-"/>
            </a:pPr>
            <a:r>
              <a:rPr lang="en-US" dirty="0"/>
              <a:t>You can have multiple &lt;style&gt; tags</a:t>
            </a:r>
          </a:p>
          <a:p>
            <a:pPr marL="285750" indent="-285750">
              <a:buFontTx/>
              <a:buChar char="-"/>
            </a:pPr>
            <a:r>
              <a:rPr lang="en-US" dirty="0"/>
              <a:t>Controls presentation of various elements</a:t>
            </a:r>
          </a:p>
        </p:txBody>
      </p:sp>
      <p:sp>
        <p:nvSpPr>
          <p:cNvPr id="3" name="TextBox 2"/>
          <p:cNvSpPr txBox="1"/>
          <p:nvPr/>
        </p:nvSpPr>
        <p:spPr>
          <a:xfrm>
            <a:off x="457200" y="666751"/>
            <a:ext cx="3200400" cy="4044184"/>
          </a:xfrm>
          <a:prstGeom prst="rect">
            <a:avLst/>
          </a:prstGeom>
          <a:noFill/>
        </p:spPr>
        <p:txBody>
          <a:bodyPr wrap="square" rtlCol="0">
            <a:spAutoFit/>
          </a:bodyPr>
          <a:lstStyle/>
          <a:p>
            <a:pPr>
              <a:lnSpc>
                <a:spcPct val="107000"/>
              </a:lnSpc>
            </a:pP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&lt;html&gt;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head</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title</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The Rusty Ruler</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title</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style</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3F7F7F"/>
                </a:solidFill>
                <a:latin typeface="Consolas" panose="020B0609020204030204" pitchFamily="49" charset="0"/>
                <a:ea typeface="Calibri" panose="020F0502020204030204" pitchFamily="34" charset="0"/>
                <a:cs typeface="Consolas" panose="020B0609020204030204" pitchFamily="49" charset="0"/>
              </a:rPr>
              <a:t>body</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7F007F"/>
                </a:solidFill>
                <a:latin typeface="Consolas" panose="020B0609020204030204" pitchFamily="49" charset="0"/>
                <a:ea typeface="Calibri" panose="020F0502020204030204" pitchFamily="34" charset="0"/>
                <a:cs typeface="Consolas" panose="020B0609020204030204" pitchFamily="49" charset="0"/>
              </a:rPr>
              <a:t>background-color</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i="1" dirty="0">
                <a:solidFill>
                  <a:srgbClr val="2A00E1"/>
                </a:solidFill>
                <a:latin typeface="Consolas" panose="020B0609020204030204" pitchFamily="49" charset="0"/>
                <a:ea typeface="Calibri" panose="020F0502020204030204" pitchFamily="34" charset="0"/>
                <a:cs typeface="Consolas" panose="020B0609020204030204" pitchFamily="49" charset="0"/>
              </a:rPr>
              <a:t>#d2b48c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7F007F"/>
                </a:solidFill>
                <a:latin typeface="Consolas" panose="020B0609020204030204" pitchFamily="49" charset="0"/>
                <a:ea typeface="Calibri" panose="020F0502020204030204" pitchFamily="34" charset="0"/>
                <a:cs typeface="Consolas" panose="020B0609020204030204" pitchFamily="49" charset="0"/>
              </a:rPr>
              <a:t>border</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i="1" dirty="0">
                <a:solidFill>
                  <a:srgbClr val="2A00E1"/>
                </a:solidFill>
                <a:latin typeface="Consolas" panose="020B0609020204030204" pitchFamily="49" charset="0"/>
                <a:ea typeface="Calibri" panose="020F0502020204030204" pitchFamily="34" charset="0"/>
                <a:cs typeface="Consolas" panose="020B0609020204030204" pitchFamily="49" charset="0"/>
              </a:rPr>
              <a:t>2px dotted black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7F007F"/>
                </a:solidFill>
                <a:latin typeface="Consolas" panose="020B0609020204030204" pitchFamily="49" charset="0"/>
                <a:ea typeface="Calibri" panose="020F0502020204030204" pitchFamily="34" charset="0"/>
                <a:cs typeface="Consolas" panose="020B0609020204030204" pitchFamily="49" charset="0"/>
              </a:rPr>
              <a:t>margin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i="1" dirty="0">
                <a:solidFill>
                  <a:srgbClr val="2A00E1"/>
                </a:solidFill>
                <a:latin typeface="Consolas" panose="020B0609020204030204" pitchFamily="49" charset="0"/>
                <a:ea typeface="Calibri" panose="020F0502020204030204" pitchFamily="34" charset="0"/>
                <a:cs typeface="Consolas" panose="020B0609020204030204" pitchFamily="49" charset="0"/>
              </a:rPr>
              <a:t>10%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3F7F7F"/>
                </a:solidFill>
                <a:latin typeface="Consolas" panose="020B0609020204030204" pitchFamily="49" charset="0"/>
                <a:ea typeface="Calibri" panose="020F0502020204030204" pitchFamily="34" charset="0"/>
                <a:cs typeface="Consolas" panose="020B0609020204030204" pitchFamily="49" charset="0"/>
              </a:rPr>
              <a:t>        h2</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7F007F"/>
                </a:solidFill>
                <a:latin typeface="Consolas" panose="020B0609020204030204" pitchFamily="49" charset="0"/>
                <a:ea typeface="Calibri" panose="020F0502020204030204" pitchFamily="34" charset="0"/>
                <a:cs typeface="Consolas" panose="020B0609020204030204" pitchFamily="49" charset="0"/>
              </a:rPr>
              <a:t>color</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i="1" dirty="0">
                <a:solidFill>
                  <a:srgbClr val="2A00E1"/>
                </a:solidFill>
                <a:latin typeface="Consolas" panose="020B0609020204030204" pitchFamily="49" charset="0"/>
                <a:ea typeface="Calibri" panose="020F0502020204030204" pitchFamily="34" charset="0"/>
                <a:cs typeface="Consolas" panose="020B0609020204030204" pitchFamily="49" charset="0"/>
              </a:rPr>
              <a:t>#C0227B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style</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head</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body</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h1</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Our Items</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h1</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h2</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Pencil, $0.25</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h2</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We have Ticonderoga pencils! </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3F7F7F"/>
                </a:solidFill>
                <a:latin typeface="Consolas" panose="020B0609020204030204" pitchFamily="49" charset="0"/>
                <a:ea typeface="Calibri" panose="020F0502020204030204" pitchFamily="34" charset="0"/>
                <a:cs typeface="Consolas" panose="020B0609020204030204" pitchFamily="49" charset="0"/>
              </a:rPr>
              <a:t>body</a:t>
            </a: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u="sng"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solidFill>
                  <a:srgbClr val="008080"/>
                </a:solidFill>
                <a:latin typeface="Consolas" panose="020B0609020204030204" pitchFamily="49" charset="0"/>
                <a:ea typeface="Calibri" panose="020F0502020204030204" pitchFamily="34" charset="0"/>
                <a:cs typeface="Consolas" panose="020B0609020204030204" pitchFamily="49" charset="0"/>
              </a:rPr>
              <a:t>&lt;/html&gt;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stretch>
            <a:fillRect/>
          </a:stretch>
        </p:blipFill>
        <p:spPr>
          <a:xfrm>
            <a:off x="4419600" y="890587"/>
            <a:ext cx="2724150" cy="2724150"/>
          </a:xfrm>
          <a:prstGeom prst="rect">
            <a:avLst/>
          </a:prstGeom>
          <a:ln>
            <a:solidFill>
              <a:schemeClr val="accent1"/>
            </a:solidFill>
          </a:ln>
        </p:spPr>
      </p:pic>
      <p:cxnSp>
        <p:nvCxnSpPr>
          <p:cNvPr id="10" name="Straight Connector 9"/>
          <p:cNvCxnSpPr/>
          <p:nvPr/>
        </p:nvCxnSpPr>
        <p:spPr>
          <a:xfrm flipH="1">
            <a:off x="533400" y="1428750"/>
            <a:ext cx="457200" cy="0"/>
          </a:xfrm>
          <a:prstGeom prst="line">
            <a:avLst/>
          </a:prstGeom>
          <a:ln w="25400"/>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cxnSpLocks/>
          </p:cNvCxnSpPr>
          <p:nvPr/>
        </p:nvCxnSpPr>
        <p:spPr>
          <a:xfrm flipV="1">
            <a:off x="3101109" y="1394691"/>
            <a:ext cx="1470891" cy="23495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V="1">
            <a:off x="3004127" y="1686296"/>
            <a:ext cx="1686626" cy="131371"/>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2135909" y="1947141"/>
            <a:ext cx="2423391" cy="554759"/>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381000" y="666751"/>
            <a:ext cx="2895600" cy="533399"/>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80060" y="2501901"/>
            <a:ext cx="3063240" cy="227377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cxnSpLocks/>
          </p:cNvCxnSpPr>
          <p:nvPr/>
        </p:nvCxnSpPr>
        <p:spPr>
          <a:xfrm flipV="1">
            <a:off x="533400" y="1428750"/>
            <a:ext cx="0" cy="1489075"/>
          </a:xfrm>
          <a:prstGeom prst="line">
            <a:avLst/>
          </a:prstGeom>
          <a:ln w="25400"/>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p:nvPr/>
        </p:nvCxnSpPr>
        <p:spPr>
          <a:xfrm>
            <a:off x="533400" y="2917825"/>
            <a:ext cx="228600" cy="0"/>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p:cNvCxnSpPr>
            <a:cxnSpLocks/>
          </p:cNvCxnSpPr>
          <p:nvPr/>
        </p:nvCxnSpPr>
        <p:spPr>
          <a:xfrm>
            <a:off x="2567709" y="2277341"/>
            <a:ext cx="2194791" cy="742084"/>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2563751" y="2276070"/>
            <a:ext cx="2198749" cy="412773"/>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70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fade">
                                      <p:cBhvr>
                                        <p:cTn id="10" dur="500"/>
                                        <p:tgtEl>
                                          <p:spTgt spid="3">
                                            <p:txEl>
                                              <p:pRg st="10" end="1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500"/>
                                        <p:tgtEl>
                                          <p:spTgt spid="10"/>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childTnLst>
                          </p:cTn>
                        </p:par>
                        <p:par>
                          <p:cTn id="36" fill="hold">
                            <p:stCondLst>
                              <p:cond delay="1000"/>
                            </p:stCondLst>
                            <p:childTnLst>
                              <p:par>
                                <p:cTn id="37" presetID="22" presetClass="entr" presetSubtype="8"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animEffect transition="in" filter="fade">
                                      <p:cBhvr>
                                        <p:cTn id="54" dur="500"/>
                                        <p:tgtEl>
                                          <p:spTgt spid="3">
                                            <p:txEl>
                                              <p:pRg st="6" end="6"/>
                                            </p:txEl>
                                          </p:spTgt>
                                        </p:tgtEl>
                                      </p:cBhvr>
                                    </p:animEffect>
                                  </p:childTnLst>
                                </p:cTn>
                              </p:par>
                            </p:childTnLst>
                          </p:cTn>
                        </p:par>
                        <p:par>
                          <p:cTn id="55" fill="hold">
                            <p:stCondLst>
                              <p:cond delay="500"/>
                            </p:stCondLst>
                            <p:childTnLst>
                              <p:par>
                                <p:cTn id="56" presetID="22" presetClass="entr" presetSubtype="8" fill="hold"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fade">
                                      <p:cBhvr>
                                        <p:cTn id="63" dur="500"/>
                                        <p:tgtEl>
                                          <p:spTgt spid="3">
                                            <p:txEl>
                                              <p:pRg st="7" end="7"/>
                                            </p:txEl>
                                          </p:spTgt>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left)">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9" end="9"/>
                                            </p:txEl>
                                          </p:spTgt>
                                        </p:tgtEl>
                                        <p:attrNameLst>
                                          <p:attrName>style.visibility</p:attrName>
                                        </p:attrNameLst>
                                      </p:cBhvr>
                                      <p:to>
                                        <p:strVal val="visible"/>
                                      </p:to>
                                    </p:set>
                                    <p:animEffect transition="in" filter="fade">
                                      <p:cBhvr>
                                        <p:cTn id="72" dur="500"/>
                                        <p:tgtEl>
                                          <p:spTgt spid="3">
                                            <p:txEl>
                                              <p:pRg st="9" end="9"/>
                                            </p:txEl>
                                          </p:spTgt>
                                        </p:tgtEl>
                                      </p:cBhvr>
                                    </p:animEffect>
                                  </p:childTnLst>
                                </p:cTn>
                              </p:par>
                            </p:childTnLst>
                          </p:cTn>
                        </p:par>
                        <p:par>
                          <p:cTn id="73" fill="hold">
                            <p:stCondLst>
                              <p:cond delay="500"/>
                            </p:stCondLst>
                            <p:childTnLst>
                              <p:par>
                                <p:cTn id="74" presetID="22" presetClass="entr" presetSubtype="8" fill="hold" nodeType="after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wipe(left)">
                                      <p:cBhvr>
                                        <p:cTn id="76" dur="500"/>
                                        <p:tgtEl>
                                          <p:spTgt spid="23"/>
                                        </p:tgtEl>
                                      </p:cBhvr>
                                    </p:animEffect>
                                  </p:childTnLst>
                                </p:cTn>
                              </p:par>
                              <p:par>
                                <p:cTn id="77" presetID="22" presetClass="entr" presetSubtype="8" fill="hold"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left)">
                                      <p:cBhvr>
                                        <p:cTn id="79" dur="500"/>
                                        <p:tgtEl>
                                          <p:spTgt spid="27"/>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
                                            <p:txEl>
                                              <p:pRg st="0" end="0"/>
                                            </p:txEl>
                                          </p:spTgt>
                                        </p:tgtEl>
                                        <p:attrNameLst>
                                          <p:attrName>style.visibility</p:attrName>
                                        </p:attrNameLst>
                                      </p:cBhvr>
                                      <p:to>
                                        <p:strVal val="visible"/>
                                      </p:to>
                                    </p:set>
                                    <p:animEffect transition="in" filter="fade">
                                      <p:cBhvr>
                                        <p:cTn id="84" dur="500"/>
                                        <p:tgtEl>
                                          <p:spTgt spid="2">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
                                            <p:txEl>
                                              <p:pRg st="1" end="1"/>
                                            </p:txEl>
                                          </p:spTgt>
                                        </p:tgtEl>
                                        <p:attrNameLst>
                                          <p:attrName>style.visibility</p:attrName>
                                        </p:attrNameLst>
                                      </p:cBhvr>
                                      <p:to>
                                        <p:strVal val="visible"/>
                                      </p:to>
                                    </p:set>
                                    <p:animEffect transition="in" filter="fade">
                                      <p:cBhvr>
                                        <p:cTn id="89" dur="500"/>
                                        <p:tgtEl>
                                          <p:spTgt spid="2">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
                                            <p:txEl>
                                              <p:pRg st="2" end="2"/>
                                            </p:txEl>
                                          </p:spTgt>
                                        </p:tgtEl>
                                        <p:attrNameLst>
                                          <p:attrName>style.visibility</p:attrName>
                                        </p:attrNameLst>
                                      </p:cBhvr>
                                      <p:to>
                                        <p:strVal val="visible"/>
                                      </p:to>
                                    </p:set>
                                    <p:animEffect transition="in" filter="fade">
                                      <p:cBhvr>
                                        <p:cTn id="94"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Web Trifecta</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1752600" y="1047953"/>
            <a:ext cx="5409524" cy="3238095"/>
          </a:xfrm>
          <a:prstGeom prst="rect">
            <a:avLst/>
          </a:prstGeom>
        </p:spPr>
      </p:pic>
      <p:sp>
        <p:nvSpPr>
          <p:cNvPr id="8" name="TextBox 7"/>
          <p:cNvSpPr txBox="1"/>
          <p:nvPr/>
        </p:nvSpPr>
        <p:spPr>
          <a:xfrm>
            <a:off x="4724400" y="1428750"/>
            <a:ext cx="2362200" cy="923330"/>
          </a:xfrm>
          <a:prstGeom prst="rect">
            <a:avLst/>
          </a:prstGeom>
          <a:noFill/>
        </p:spPr>
        <p:txBody>
          <a:bodyPr wrap="square" rtlCol="0">
            <a:spAutoFit/>
          </a:bodyPr>
          <a:lstStyle/>
          <a:p>
            <a:r>
              <a:rPr lang="en-US" sz="5400" b="1" dirty="0">
                <a:solidFill>
                  <a:schemeClr val="tx2">
                    <a:lumMod val="75000"/>
                  </a:schemeClr>
                </a:solidFill>
                <a:effectLst>
                  <a:outerShdw blurRad="38100" dist="38100" dir="2700000" algn="tl">
                    <a:srgbClr val="000000">
                      <a:alpha val="43137"/>
                    </a:srgbClr>
                  </a:outerShdw>
                </a:effectLst>
              </a:rPr>
              <a:t>HTML</a:t>
            </a:r>
          </a:p>
        </p:txBody>
      </p:sp>
      <p:sp>
        <p:nvSpPr>
          <p:cNvPr id="9" name="TextBox 8"/>
          <p:cNvSpPr txBox="1"/>
          <p:nvPr/>
        </p:nvSpPr>
        <p:spPr>
          <a:xfrm>
            <a:off x="2819400" y="1428750"/>
            <a:ext cx="2362200" cy="923330"/>
          </a:xfrm>
          <a:prstGeom prst="rect">
            <a:avLst/>
          </a:prstGeom>
          <a:noFill/>
        </p:spPr>
        <p:txBody>
          <a:bodyPr wrap="square" rtlCol="0">
            <a:spAutoFit/>
          </a:bodyPr>
          <a:lstStyle/>
          <a:p>
            <a:r>
              <a:rPr lang="en-US" sz="5400" b="1" dirty="0">
                <a:solidFill>
                  <a:schemeClr val="tx2">
                    <a:lumMod val="75000"/>
                  </a:schemeClr>
                </a:solidFill>
                <a:effectLst>
                  <a:outerShdw blurRad="38100" dist="38100" dir="2700000" algn="tl">
                    <a:srgbClr val="000000">
                      <a:alpha val="43137"/>
                    </a:srgbClr>
                  </a:outerShdw>
                </a:effectLst>
              </a:rPr>
              <a:t>CSS</a:t>
            </a:r>
          </a:p>
        </p:txBody>
      </p:sp>
      <p:sp>
        <p:nvSpPr>
          <p:cNvPr id="10" name="TextBox 9"/>
          <p:cNvSpPr txBox="1"/>
          <p:nvPr/>
        </p:nvSpPr>
        <p:spPr>
          <a:xfrm>
            <a:off x="3295650" y="2549622"/>
            <a:ext cx="2857500" cy="769441"/>
          </a:xfrm>
          <a:prstGeom prst="rect">
            <a:avLst/>
          </a:prstGeom>
          <a:noFill/>
        </p:spPr>
        <p:txBody>
          <a:bodyPr wrap="square" rtlCol="0">
            <a:spAutoFit/>
          </a:bodyPr>
          <a:lstStyle/>
          <a:p>
            <a:r>
              <a:rPr lang="en-US" sz="4400" b="1" dirty="0">
                <a:solidFill>
                  <a:schemeClr val="tx2">
                    <a:lumMod val="75000"/>
                  </a:schemeClr>
                </a:solidFill>
                <a:effectLst>
                  <a:outerShdw blurRad="38100" dist="38100" dir="2700000" algn="tl">
                    <a:srgbClr val="000000">
                      <a:alpha val="43137"/>
                    </a:srgbClr>
                  </a:outerShdw>
                </a:effectLst>
              </a:rPr>
              <a:t>JavaScript</a:t>
            </a:r>
          </a:p>
        </p:txBody>
      </p:sp>
      <p:sp>
        <p:nvSpPr>
          <p:cNvPr id="11" name="TextBox 10"/>
          <p:cNvSpPr txBox="1"/>
          <p:nvPr/>
        </p:nvSpPr>
        <p:spPr>
          <a:xfrm>
            <a:off x="6751873" y="1038094"/>
            <a:ext cx="1477051" cy="400110"/>
          </a:xfrm>
          <a:prstGeom prst="rect">
            <a:avLst/>
          </a:prstGeom>
          <a:noFill/>
        </p:spPr>
        <p:txBody>
          <a:bodyPr wrap="square" rtlCol="0">
            <a:spAutoFit/>
          </a:bodyPr>
          <a:lstStyle/>
          <a:p>
            <a:r>
              <a:rPr lang="en-US" sz="2000" dirty="0">
                <a:solidFill>
                  <a:schemeClr val="tx2">
                    <a:lumMod val="75000"/>
                  </a:schemeClr>
                </a:solidFill>
              </a:rPr>
              <a:t>Structure</a:t>
            </a:r>
          </a:p>
        </p:txBody>
      </p:sp>
      <p:sp>
        <p:nvSpPr>
          <p:cNvPr id="12" name="TextBox 11"/>
          <p:cNvSpPr txBox="1"/>
          <p:nvPr/>
        </p:nvSpPr>
        <p:spPr>
          <a:xfrm>
            <a:off x="914401" y="1028640"/>
            <a:ext cx="1601214" cy="400110"/>
          </a:xfrm>
          <a:prstGeom prst="rect">
            <a:avLst/>
          </a:prstGeom>
          <a:noFill/>
        </p:spPr>
        <p:txBody>
          <a:bodyPr wrap="square" rtlCol="0">
            <a:spAutoFit/>
          </a:bodyPr>
          <a:lstStyle/>
          <a:p>
            <a:r>
              <a:rPr lang="en-US" sz="2000" dirty="0">
                <a:solidFill>
                  <a:schemeClr val="tx2">
                    <a:lumMod val="75000"/>
                  </a:schemeClr>
                </a:solidFill>
              </a:rPr>
              <a:t>Presentation</a:t>
            </a:r>
          </a:p>
        </p:txBody>
      </p:sp>
      <p:sp>
        <p:nvSpPr>
          <p:cNvPr id="13" name="TextBox 12"/>
          <p:cNvSpPr txBox="1"/>
          <p:nvPr/>
        </p:nvSpPr>
        <p:spPr>
          <a:xfrm>
            <a:off x="5934075" y="4044887"/>
            <a:ext cx="1477051" cy="707886"/>
          </a:xfrm>
          <a:prstGeom prst="rect">
            <a:avLst/>
          </a:prstGeom>
          <a:noFill/>
        </p:spPr>
        <p:txBody>
          <a:bodyPr wrap="square" rtlCol="0">
            <a:spAutoFit/>
          </a:bodyPr>
          <a:lstStyle/>
          <a:p>
            <a:r>
              <a:rPr lang="en-US" sz="2000" dirty="0">
                <a:solidFill>
                  <a:schemeClr val="tx2">
                    <a:lumMod val="75000"/>
                  </a:schemeClr>
                </a:solidFill>
              </a:rPr>
              <a:t>Dynamic Behavior</a:t>
            </a:r>
          </a:p>
        </p:txBody>
      </p:sp>
    </p:spTree>
    <p:extLst>
      <p:ext uri="{BB962C8B-B14F-4D97-AF65-F5344CB8AC3E}">
        <p14:creationId xmlns:p14="http://schemas.microsoft.com/office/powerpoint/2010/main" val="265485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https://www.youtube.com/watch?v=7_LPdttKXPc</a:t>
            </a:r>
            <a:endParaRPr lang="en-US" dirty="0"/>
          </a:p>
          <a:p>
            <a:pPr marL="0" indent="0">
              <a:buNone/>
            </a:pPr>
            <a:endParaRPr lang="en-US" dirty="0"/>
          </a:p>
          <a:p>
            <a:pPr marL="0" indent="0">
              <a:buNone/>
            </a:pPr>
            <a:r>
              <a:rPr lang="en-US" dirty="0">
                <a:hlinkClick r:id="rId4"/>
              </a:rPr>
              <a:t>http://www.explainthatstuff.com/howthewebworks.html</a:t>
            </a:r>
            <a:endParaRPr lang="en-US" dirty="0"/>
          </a:p>
          <a:p>
            <a:pPr marL="0" indent="0">
              <a:buNone/>
            </a:pPr>
            <a:endParaRPr lang="en-US" dirty="0">
              <a:hlinkClick r:id="rId5"/>
            </a:endParaRPr>
          </a:p>
          <a:p>
            <a:pPr marL="0" indent="0">
              <a:buNone/>
            </a:pPr>
            <a:r>
              <a:rPr lang="en-US" dirty="0">
                <a:hlinkClick r:id="rId5"/>
              </a:rPr>
              <a:t>https://www.w3schools.com/</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1026" name="Picture 2" descr="C:\Users\ccantrell\Desktop\bigstock-Internet-concept--spider-and--15452744.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65779" y="2343150"/>
            <a:ext cx="3168756" cy="2376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JavaScript (Another Course)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
        <p:nvSpPr>
          <p:cNvPr id="8" name="TextBox 7"/>
          <p:cNvSpPr txBox="1"/>
          <p:nvPr/>
        </p:nvSpPr>
        <p:spPr>
          <a:xfrm>
            <a:off x="228600" y="666751"/>
            <a:ext cx="2971800" cy="4233338"/>
          </a:xfrm>
          <a:prstGeom prst="rect">
            <a:avLst/>
          </a:prstGeom>
          <a:noFill/>
        </p:spPr>
        <p:txBody>
          <a:bodyPr wrap="square" rtlCol="0">
            <a:spAutoFit/>
          </a:bodyPr>
          <a:lstStyle/>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&lt;body&gt;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h1</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Our Items</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h1</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h2</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Pencil, $0.25</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h2</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Ticonderoga pencils</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h2</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Pen, $0.50</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h2</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Office Depot brand pens</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script</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var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 = 2;</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var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 = 3;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alert(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"The sum is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script</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h2</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Paper, $1.00</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h2</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One hundred</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&lt;/body&gt;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p:cNvSpPr txBox="1"/>
          <p:nvPr/>
        </p:nvSpPr>
        <p:spPr>
          <a:xfrm>
            <a:off x="3505200" y="3233139"/>
            <a:ext cx="5060744" cy="1477328"/>
          </a:xfrm>
          <a:prstGeom prst="rect">
            <a:avLst/>
          </a:prstGeom>
          <a:noFill/>
        </p:spPr>
        <p:txBody>
          <a:bodyPr wrap="square" rtlCol="0">
            <a:spAutoFit/>
          </a:bodyPr>
          <a:lstStyle/>
          <a:p>
            <a:pPr marL="285750" indent="-285750">
              <a:buFontTx/>
              <a:buChar char="-"/>
            </a:pPr>
            <a:r>
              <a:rPr lang="en-US" dirty="0"/>
              <a:t>The &lt;script&gt; can appear anywhere in the HTML</a:t>
            </a:r>
          </a:p>
          <a:p>
            <a:pPr marL="285750" indent="-285750">
              <a:buFontTx/>
              <a:buChar char="-"/>
            </a:pPr>
            <a:r>
              <a:rPr lang="en-US" dirty="0"/>
              <a:t>There can be multiple &lt;script&gt; tags</a:t>
            </a:r>
          </a:p>
          <a:p>
            <a:pPr marL="285750" indent="-285750">
              <a:buFontTx/>
              <a:buChar char="-"/>
            </a:pPr>
            <a:r>
              <a:rPr lang="en-US" dirty="0"/>
              <a:t>JS Program runs in the browser</a:t>
            </a:r>
          </a:p>
          <a:p>
            <a:pPr marL="285750" indent="-285750">
              <a:buFontTx/>
              <a:buChar char="-"/>
            </a:pPr>
            <a:r>
              <a:rPr lang="en-US" dirty="0"/>
              <a:t>The code can add, change, and delete elements</a:t>
            </a:r>
          </a:p>
          <a:p>
            <a:pPr marL="285750" indent="-285750">
              <a:buFontTx/>
              <a:buChar char="-"/>
            </a:pPr>
            <a:r>
              <a:rPr lang="en-US" dirty="0"/>
              <a:t>The code can talk to the server</a:t>
            </a:r>
          </a:p>
        </p:txBody>
      </p:sp>
      <p:pic>
        <p:nvPicPr>
          <p:cNvPr id="21" name="Picture 20"/>
          <p:cNvPicPr>
            <a:picLocks noChangeAspect="1"/>
          </p:cNvPicPr>
          <p:nvPr/>
        </p:nvPicPr>
        <p:blipFill>
          <a:blip r:embed="rId3"/>
          <a:stretch>
            <a:fillRect/>
          </a:stretch>
        </p:blipFill>
        <p:spPr>
          <a:xfrm>
            <a:off x="3597965" y="756670"/>
            <a:ext cx="5228958" cy="2386550"/>
          </a:xfrm>
          <a:prstGeom prst="rect">
            <a:avLst/>
          </a:prstGeom>
        </p:spPr>
      </p:pic>
      <p:pic>
        <p:nvPicPr>
          <p:cNvPr id="22" name="Picture 21"/>
          <p:cNvPicPr>
            <a:picLocks noChangeAspect="1"/>
          </p:cNvPicPr>
          <p:nvPr/>
        </p:nvPicPr>
        <p:blipFill>
          <a:blip r:embed="rId4"/>
          <a:stretch>
            <a:fillRect/>
          </a:stretch>
        </p:blipFill>
        <p:spPr>
          <a:xfrm>
            <a:off x="3940703" y="845428"/>
            <a:ext cx="3800533" cy="1444547"/>
          </a:xfrm>
          <a:prstGeom prst="rect">
            <a:avLst/>
          </a:prstGeom>
        </p:spPr>
      </p:pic>
      <p:cxnSp>
        <p:nvCxnSpPr>
          <p:cNvPr id="10" name="Straight Arrow Connector 9"/>
          <p:cNvCxnSpPr>
            <a:cxnSpLocks/>
          </p:cNvCxnSpPr>
          <p:nvPr/>
        </p:nvCxnSpPr>
        <p:spPr>
          <a:xfrm flipV="1">
            <a:off x="2377440" y="1351722"/>
            <a:ext cx="1677725" cy="1701581"/>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54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9" end="9"/>
                                            </p:txEl>
                                          </p:spTgt>
                                        </p:tgtEl>
                                        <p:attrNameLst>
                                          <p:attrName>style.visibility</p:attrName>
                                        </p:attrNameLst>
                                      </p:cBhvr>
                                      <p:to>
                                        <p:strVal val="visible"/>
                                      </p:to>
                                    </p:set>
                                    <p:animEffect transition="in" filter="fade">
                                      <p:cBhvr>
                                        <p:cTn id="7" dur="500"/>
                                        <p:tgtEl>
                                          <p:spTgt spid="8">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3" end="13"/>
                                            </p:txEl>
                                          </p:spTgt>
                                        </p:tgtEl>
                                        <p:attrNameLst>
                                          <p:attrName>style.visibility</p:attrName>
                                        </p:attrNameLst>
                                      </p:cBhvr>
                                      <p:to>
                                        <p:strVal val="visible"/>
                                      </p:to>
                                    </p:set>
                                    <p:animEffect transition="in" filter="fade">
                                      <p:cBhvr>
                                        <p:cTn id="10" dur="500"/>
                                        <p:tgtEl>
                                          <p:spTgt spid="8">
                                            <p:txEl>
                                              <p:pRg st="13" end="1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
                                            <p:txEl>
                                              <p:pRg st="10" end="10"/>
                                            </p:txEl>
                                          </p:spTgt>
                                        </p:tgtEl>
                                        <p:attrNameLst>
                                          <p:attrName>style.visibility</p:attrName>
                                        </p:attrNameLst>
                                      </p:cBhvr>
                                      <p:to>
                                        <p:strVal val="visible"/>
                                      </p:to>
                                    </p:set>
                                    <p:animEffect transition="in" filter="wipe(left)">
                                      <p:cBhvr>
                                        <p:cTn id="15" dur="500"/>
                                        <p:tgtEl>
                                          <p:spTgt spid="8">
                                            <p:txEl>
                                              <p:pRg st="10" end="10"/>
                                            </p:txEl>
                                          </p:spTgt>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8">
                                            <p:txEl>
                                              <p:pRg st="11" end="11"/>
                                            </p:txEl>
                                          </p:spTgt>
                                        </p:tgtEl>
                                        <p:attrNameLst>
                                          <p:attrName>style.visibility</p:attrName>
                                        </p:attrNameLst>
                                      </p:cBhvr>
                                      <p:to>
                                        <p:strVal val="visible"/>
                                      </p:to>
                                    </p:set>
                                    <p:animEffect transition="in" filter="wipe(left)">
                                      <p:cBhvr>
                                        <p:cTn id="19" dur="500"/>
                                        <p:tgtEl>
                                          <p:spTgt spid="8">
                                            <p:txEl>
                                              <p:pRg st="11" end="11"/>
                                            </p:txEl>
                                          </p:spTgt>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8">
                                            <p:txEl>
                                              <p:pRg st="12" end="12"/>
                                            </p:txEl>
                                          </p:spTgt>
                                        </p:tgtEl>
                                        <p:attrNameLst>
                                          <p:attrName>style.visibility</p:attrName>
                                        </p:attrNameLst>
                                      </p:cBhvr>
                                      <p:to>
                                        <p:strVal val="visible"/>
                                      </p:to>
                                    </p:set>
                                    <p:animEffect transition="in" filter="wipe(left)">
                                      <p:cBhvr>
                                        <p:cTn id="23" dur="500"/>
                                        <p:tgtEl>
                                          <p:spTgt spid="8">
                                            <p:txEl>
                                              <p:pRg st="12" end="1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xEl>
                                              <p:pRg st="0" end="0"/>
                                            </p:txEl>
                                          </p:spTgt>
                                        </p:tgtEl>
                                        <p:attrNameLst>
                                          <p:attrName>style.visibility</p:attrName>
                                        </p:attrNameLst>
                                      </p:cBhvr>
                                      <p:to>
                                        <p:strVal val="visible"/>
                                      </p:to>
                                    </p:set>
                                    <p:animEffect transition="in" filter="fade">
                                      <p:cBhvr>
                                        <p:cTn id="36" dur="500"/>
                                        <p:tgtEl>
                                          <p:spTgt spid="9">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animEffect transition="in" filter="fade">
                                      <p:cBhvr>
                                        <p:cTn id="41" dur="500"/>
                                        <p:tgtEl>
                                          <p:spTgt spid="9">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9">
                                            <p:txEl>
                                              <p:pRg st="2" end="2"/>
                                            </p:txEl>
                                          </p:spTgt>
                                        </p:tgtEl>
                                        <p:attrNameLst>
                                          <p:attrName>style.visibility</p:attrName>
                                        </p:attrNameLst>
                                      </p:cBhvr>
                                      <p:to>
                                        <p:strVal val="visible"/>
                                      </p:to>
                                    </p:set>
                                    <p:animEffect transition="in" filter="fade">
                                      <p:cBhvr>
                                        <p:cTn id="46" dur="500"/>
                                        <p:tgtEl>
                                          <p:spTgt spid="9">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9">
                                            <p:txEl>
                                              <p:pRg st="3" end="3"/>
                                            </p:txEl>
                                          </p:spTgt>
                                        </p:tgtEl>
                                        <p:attrNameLst>
                                          <p:attrName>style.visibility</p:attrName>
                                        </p:attrNameLst>
                                      </p:cBhvr>
                                      <p:to>
                                        <p:strVal val="visible"/>
                                      </p:to>
                                    </p:set>
                                    <p:animEffect transition="in" filter="fade">
                                      <p:cBhvr>
                                        <p:cTn id="51" dur="500"/>
                                        <p:tgtEl>
                                          <p:spTgt spid="9">
                                            <p:txEl>
                                              <p:pRg st="3" end="3"/>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
                                            <p:txEl>
                                              <p:pRg st="4" end="4"/>
                                            </p:txEl>
                                          </p:spTgt>
                                        </p:tgtEl>
                                        <p:attrNameLst>
                                          <p:attrName>style.visibility</p:attrName>
                                        </p:attrNameLst>
                                      </p:cBhvr>
                                      <p:to>
                                        <p:strVal val="visible"/>
                                      </p:to>
                                    </p:set>
                                    <p:animEffect transition="in" filter="fade">
                                      <p:cBhvr>
                                        <p:cTn id="56"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6700" y="541337"/>
            <a:ext cx="4686300" cy="3514725"/>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971550"/>
            <a:ext cx="5562600" cy="3124200"/>
          </a:xfrm>
        </p:spPr>
        <p:txBody>
          <a:bodyPr/>
          <a:lstStyle/>
          <a:p>
            <a:r>
              <a:rPr lang="en-US" dirty="0"/>
              <a:t>Type in the “items.html” example above</a:t>
            </a:r>
          </a:p>
          <a:p>
            <a:r>
              <a:rPr lang="en-US" dirty="0"/>
              <a:t>Add an image for each item (use the sample images on your desktop)</a:t>
            </a:r>
          </a:p>
          <a:p>
            <a:r>
              <a:rPr lang="en-US" dirty="0"/>
              <a:t>Add other items for sale from the store</a:t>
            </a:r>
          </a:p>
        </p:txBody>
      </p:sp>
      <p:sp>
        <p:nvSpPr>
          <p:cNvPr id="4" name="Slide Number Placeholder 3"/>
          <p:cNvSpPr>
            <a:spLocks noGrp="1"/>
          </p:cNvSpPr>
          <p:nvPr>
            <p:ph type="sldNum" sz="quarter" idx="12"/>
          </p:nvPr>
        </p:nvSpPr>
        <p:spPr/>
        <p:txBody>
          <a:bodyPr/>
          <a:lstStyle/>
          <a:p>
            <a:fld id="{B9EA2576-3992-4A7D-AC41-AC0E2BE3E45F}" type="slidenum">
              <a:rPr lang="en-US" smtClean="0"/>
              <a:pPr/>
              <a:t>21</a:t>
            </a:fld>
            <a:endParaRPr lang="en-US" dirty="0"/>
          </a:p>
        </p:txBody>
      </p:sp>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In the Book</a:t>
            </a:r>
          </a:p>
        </p:txBody>
      </p:sp>
      <p:sp>
        <p:nvSpPr>
          <p:cNvPr id="7" name="Content Placeholder 6"/>
          <p:cNvSpPr>
            <a:spLocks noGrp="1"/>
          </p:cNvSpPr>
          <p:nvPr>
            <p:ph idx="1"/>
          </p:nvPr>
        </p:nvSpPr>
        <p:spPr>
          <a:xfrm>
            <a:off x="457200" y="1123950"/>
            <a:ext cx="8534400" cy="381000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3</a:t>
            </a:fld>
            <a:endParaRPr lang="en-US" dirty="0"/>
          </a:p>
        </p:txBody>
      </p:sp>
      <p:pic>
        <p:nvPicPr>
          <p:cNvPr id="3" name="Picture 2"/>
          <p:cNvPicPr>
            <a:picLocks noChangeAspect="1"/>
          </p:cNvPicPr>
          <p:nvPr/>
        </p:nvPicPr>
        <p:blipFill>
          <a:blip r:embed="rId3"/>
          <a:stretch>
            <a:fillRect/>
          </a:stretch>
        </p:blipFill>
        <p:spPr>
          <a:xfrm>
            <a:off x="5257800" y="901378"/>
            <a:ext cx="3155383" cy="3647762"/>
          </a:xfrm>
          <a:prstGeom prst="rect">
            <a:avLst/>
          </a:prstGeom>
        </p:spPr>
      </p:pic>
      <p:sp>
        <p:nvSpPr>
          <p:cNvPr id="4" name="TextBox 3"/>
          <p:cNvSpPr txBox="1"/>
          <p:nvPr/>
        </p:nvSpPr>
        <p:spPr>
          <a:xfrm>
            <a:off x="663522" y="1349697"/>
            <a:ext cx="3746714" cy="954107"/>
          </a:xfrm>
          <a:prstGeom prst="rect">
            <a:avLst/>
          </a:prstGeom>
          <a:noFill/>
        </p:spPr>
        <p:txBody>
          <a:bodyPr wrap="square" rtlCol="0">
            <a:spAutoFit/>
          </a:bodyPr>
          <a:lstStyle/>
          <a:p>
            <a:r>
              <a:rPr lang="en-US" sz="3200" b="1" dirty="0">
                <a:solidFill>
                  <a:schemeClr val="tx2">
                    <a:lumMod val="75000"/>
                  </a:schemeClr>
                </a:solidFill>
              </a:rPr>
              <a:t>Chapter 1:</a:t>
            </a:r>
          </a:p>
          <a:p>
            <a:r>
              <a:rPr lang="en-US" sz="2400" b="1" dirty="0">
                <a:solidFill>
                  <a:schemeClr val="tx2">
                    <a:lumMod val="75000"/>
                  </a:schemeClr>
                </a:solidFill>
              </a:rPr>
              <a:t>    </a:t>
            </a:r>
            <a:r>
              <a:rPr lang="en-US" sz="2400" dirty="0">
                <a:solidFill>
                  <a:schemeClr val="tx2">
                    <a:lumMod val="75000"/>
                  </a:schemeClr>
                </a:solidFill>
              </a:rPr>
              <a:t>The Language of the Web</a:t>
            </a:r>
          </a:p>
        </p:txBody>
      </p:sp>
    </p:spTree>
    <p:extLst>
      <p:ext uri="{BB962C8B-B14F-4D97-AF65-F5344CB8AC3E}">
        <p14:creationId xmlns:p14="http://schemas.microsoft.com/office/powerpoint/2010/main" val="102491889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Clients and Servers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pic>
        <p:nvPicPr>
          <p:cNvPr id="9" name="Picture 8"/>
          <p:cNvPicPr>
            <a:picLocks noChangeAspect="1"/>
          </p:cNvPicPr>
          <p:nvPr/>
        </p:nvPicPr>
        <p:blipFill>
          <a:blip r:embed="rId3"/>
          <a:stretch>
            <a:fillRect/>
          </a:stretch>
        </p:blipFill>
        <p:spPr>
          <a:xfrm>
            <a:off x="2247241" y="2092452"/>
            <a:ext cx="4382160" cy="2631948"/>
          </a:xfrm>
          <a:prstGeom prst="rect">
            <a:avLst/>
          </a:prstGeom>
        </p:spPr>
      </p:pic>
      <p:sp>
        <p:nvSpPr>
          <p:cNvPr id="10" name="TextBox 9"/>
          <p:cNvSpPr txBox="1"/>
          <p:nvPr/>
        </p:nvSpPr>
        <p:spPr>
          <a:xfrm>
            <a:off x="1409700" y="856381"/>
            <a:ext cx="6324600" cy="523220"/>
          </a:xfrm>
          <a:prstGeom prst="rect">
            <a:avLst/>
          </a:prstGeom>
          <a:noFill/>
        </p:spPr>
        <p:txBody>
          <a:bodyPr wrap="square" rtlCol="0">
            <a:spAutoFit/>
          </a:bodyPr>
          <a:lstStyle/>
          <a:p>
            <a:r>
              <a:rPr lang="en-US" sz="2800" dirty="0">
                <a:solidFill>
                  <a:schemeClr val="accent1">
                    <a:lumMod val="75000"/>
                  </a:schemeClr>
                </a:solidFill>
              </a:rPr>
              <a:t>http://</a:t>
            </a:r>
            <a:r>
              <a:rPr lang="en-US" sz="2800" dirty="0"/>
              <a:t>www.topherCantrell.com</a:t>
            </a:r>
            <a:r>
              <a:rPr lang="en-US" sz="2800" dirty="0">
                <a:solidFill>
                  <a:srgbClr val="92D050"/>
                </a:solidFill>
              </a:rPr>
              <a:t>/river.html</a:t>
            </a:r>
          </a:p>
        </p:txBody>
      </p:sp>
      <p:sp>
        <p:nvSpPr>
          <p:cNvPr id="12" name="Rectangle 11"/>
          <p:cNvSpPr/>
          <p:nvPr/>
        </p:nvSpPr>
        <p:spPr>
          <a:xfrm>
            <a:off x="2971800" y="2381250"/>
            <a:ext cx="34290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p:cNvSpPr txBox="1"/>
          <p:nvPr/>
        </p:nvSpPr>
        <p:spPr>
          <a:xfrm>
            <a:off x="1219200" y="1301720"/>
            <a:ext cx="1409700" cy="646331"/>
          </a:xfrm>
          <a:prstGeom prst="rect">
            <a:avLst/>
          </a:prstGeom>
          <a:noFill/>
        </p:spPr>
        <p:txBody>
          <a:bodyPr wrap="square" rtlCol="0">
            <a:spAutoFit/>
          </a:bodyPr>
          <a:lstStyle/>
          <a:p>
            <a:pPr algn="ctr"/>
            <a:r>
              <a:rPr lang="en-US" b="1" dirty="0">
                <a:solidFill>
                  <a:srgbClr val="FF0000"/>
                </a:solidFill>
              </a:rPr>
              <a:t>protocol</a:t>
            </a:r>
          </a:p>
          <a:p>
            <a:pPr algn="ctr"/>
            <a:r>
              <a:rPr lang="en-US" b="1" dirty="0">
                <a:solidFill>
                  <a:srgbClr val="FF0000"/>
                </a:solidFill>
              </a:rPr>
              <a:t>(how to talk)</a:t>
            </a:r>
          </a:p>
        </p:txBody>
      </p:sp>
      <p:sp>
        <p:nvSpPr>
          <p:cNvPr id="14" name="TextBox 13"/>
          <p:cNvSpPr txBox="1"/>
          <p:nvPr/>
        </p:nvSpPr>
        <p:spPr>
          <a:xfrm>
            <a:off x="3276600" y="1301721"/>
            <a:ext cx="2114880" cy="646331"/>
          </a:xfrm>
          <a:prstGeom prst="rect">
            <a:avLst/>
          </a:prstGeom>
          <a:noFill/>
        </p:spPr>
        <p:txBody>
          <a:bodyPr wrap="square" rtlCol="0">
            <a:spAutoFit/>
          </a:bodyPr>
          <a:lstStyle/>
          <a:p>
            <a:pPr algn="ctr"/>
            <a:r>
              <a:rPr lang="en-US" b="1" dirty="0">
                <a:solidFill>
                  <a:srgbClr val="FF0000"/>
                </a:solidFill>
              </a:rPr>
              <a:t>resource</a:t>
            </a:r>
          </a:p>
          <a:p>
            <a:pPr algn="ctr"/>
            <a:r>
              <a:rPr lang="en-US" b="1" dirty="0">
                <a:solidFill>
                  <a:srgbClr val="FF0000"/>
                </a:solidFill>
              </a:rPr>
              <a:t>(server address)</a:t>
            </a:r>
          </a:p>
        </p:txBody>
      </p:sp>
      <p:sp>
        <p:nvSpPr>
          <p:cNvPr id="15" name="TextBox 14"/>
          <p:cNvSpPr txBox="1"/>
          <p:nvPr/>
        </p:nvSpPr>
        <p:spPr>
          <a:xfrm>
            <a:off x="6172200" y="1301722"/>
            <a:ext cx="1363980" cy="646331"/>
          </a:xfrm>
          <a:prstGeom prst="rect">
            <a:avLst/>
          </a:prstGeom>
          <a:noFill/>
        </p:spPr>
        <p:txBody>
          <a:bodyPr wrap="square" rtlCol="0">
            <a:spAutoFit/>
          </a:bodyPr>
          <a:lstStyle/>
          <a:p>
            <a:pPr algn="ctr"/>
            <a:r>
              <a:rPr lang="en-US" b="1" dirty="0">
                <a:solidFill>
                  <a:srgbClr val="FF0000"/>
                </a:solidFill>
              </a:rPr>
              <a:t>path</a:t>
            </a:r>
          </a:p>
          <a:p>
            <a:pPr algn="ctr"/>
            <a:r>
              <a:rPr lang="en-US" b="1" dirty="0">
                <a:solidFill>
                  <a:srgbClr val="FF0000"/>
                </a:solidFill>
              </a:rPr>
              <a:t>(file name)</a:t>
            </a:r>
          </a:p>
        </p:txBody>
      </p:sp>
    </p:spTree>
    <p:extLst>
      <p:ext uri="{BB962C8B-B14F-4D97-AF65-F5344CB8AC3E}">
        <p14:creationId xmlns:p14="http://schemas.microsoft.com/office/powerpoint/2010/main" val="3715754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fade">
                                      <p:cBhvr>
                                        <p:cTn id="22" dur="500"/>
                                        <p:tgtEl>
                                          <p:spTgt spid="1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1" end="1"/>
                                            </p:txEl>
                                          </p:spTgt>
                                        </p:tgtEl>
                                        <p:attrNameLst>
                                          <p:attrName>style.visibility</p:attrName>
                                        </p:attrNameLst>
                                      </p:cBhvr>
                                      <p:to>
                                        <p:strVal val="visible"/>
                                      </p:to>
                                    </p:set>
                                    <p:animEffect transition="in" filter="fade">
                                      <p:cBhvr>
                                        <p:cTn id="27" dur="500"/>
                                        <p:tgtEl>
                                          <p:spTgt spid="1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fade">
                                      <p:cBhvr>
                                        <p:cTn id="32" dur="500"/>
                                        <p:tgtEl>
                                          <p:spTgt spid="1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1" end="1"/>
                                            </p:txEl>
                                          </p:spTgt>
                                        </p:tgtEl>
                                        <p:attrNameLst>
                                          <p:attrName>style.visibility</p:attrName>
                                        </p:attrNameLst>
                                      </p:cBhvr>
                                      <p:to>
                                        <p:strVal val="visible"/>
                                      </p:to>
                                    </p:set>
                                    <p:animEffect transition="in" filter="fade">
                                      <p:cBhvr>
                                        <p:cTn id="3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524" y="695778"/>
            <a:ext cx="2874598" cy="1915201"/>
          </a:xfrm>
          <a:prstGeom prst="rect">
            <a:avLst/>
          </a:prstGeom>
        </p:spPr>
      </p:pic>
      <p:sp>
        <p:nvSpPr>
          <p:cNvPr id="2" name="Title 1"/>
          <p:cNvSpPr>
            <a:spLocks noGrp="1"/>
          </p:cNvSpPr>
          <p:nvPr>
            <p:ph type="title"/>
          </p:nvPr>
        </p:nvSpPr>
        <p:spPr>
          <a:xfrm>
            <a:off x="152400" y="37924"/>
            <a:ext cx="8967651" cy="609600"/>
          </a:xfrm>
        </p:spPr>
        <p:txBody>
          <a:bodyPr/>
          <a:lstStyle/>
          <a:p>
            <a:r>
              <a:rPr lang="en-US" dirty="0"/>
              <a:t>Back and Forth</a:t>
            </a:r>
          </a:p>
        </p:txBody>
      </p:sp>
      <p:sp>
        <p:nvSpPr>
          <p:cNvPr id="4" name="Slide Number Placeholder 3"/>
          <p:cNvSpPr>
            <a:spLocks noGrp="1"/>
          </p:cNvSpPr>
          <p:nvPr>
            <p:ph type="sldNum" sz="quarter" idx="12"/>
          </p:nvPr>
        </p:nvSpPr>
        <p:spPr/>
        <p:txBody>
          <a:bodyPr/>
          <a:lstStyle/>
          <a:p>
            <a:fld id="{B9EA2576-3992-4A7D-AC41-AC0E2BE3E45F}" type="slidenum">
              <a:rPr lang="en-US" smtClean="0"/>
              <a:pPr/>
              <a:t>5</a:t>
            </a:fld>
            <a:endParaRPr lang="en-US" dirty="0"/>
          </a:p>
        </p:txBody>
      </p:sp>
      <p:sp>
        <p:nvSpPr>
          <p:cNvPr id="7" name="TextBox 6"/>
          <p:cNvSpPr txBox="1"/>
          <p:nvPr/>
        </p:nvSpPr>
        <p:spPr>
          <a:xfrm>
            <a:off x="272670" y="2921548"/>
            <a:ext cx="2677811" cy="1861920"/>
          </a:xfrm>
          <a:prstGeom prst="rect">
            <a:avLst/>
          </a:prstGeom>
          <a:noFill/>
          <a:ln>
            <a:solidFill>
              <a:schemeClr val="accent1">
                <a:shade val="50000"/>
              </a:schemeClr>
            </a:solidFill>
          </a:ln>
        </p:spPr>
        <p:txBody>
          <a:bodyPr wrap="square" rtlCol="0">
            <a:spAutoFit/>
          </a:bodyPr>
          <a:lstStyle/>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&lt;html&gt;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body</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h1</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Cross the River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h1</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You can carry ...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err="1">
                <a:solidFill>
                  <a:srgbClr val="3F7F7F"/>
                </a:solidFill>
                <a:latin typeface="Consolas" panose="020B0609020204030204" pitchFamily="49" charset="0"/>
                <a:ea typeface="Calibri" panose="020F0502020204030204" pitchFamily="34" charset="0"/>
                <a:cs typeface="Consolas" panose="020B0609020204030204" pitchFamily="49" charset="0"/>
              </a:rPr>
              <a:t>br</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err="1">
                <a:solidFill>
                  <a:srgbClr val="3F7F7F"/>
                </a:solidFill>
                <a:latin typeface="Consolas" panose="020B0609020204030204" pitchFamily="49" charset="0"/>
                <a:ea typeface="Calibri" panose="020F0502020204030204" pitchFamily="34" charset="0"/>
                <a:cs typeface="Consolas" panose="020B0609020204030204" pitchFamily="49" charset="0"/>
              </a:rPr>
              <a:t>img</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7F007F"/>
                </a:solidFill>
                <a:latin typeface="Consolas" panose="020B0609020204030204" pitchFamily="49" charset="0"/>
                <a:ea typeface="Calibri" panose="020F0502020204030204" pitchFamily="34" charset="0"/>
                <a:cs typeface="Consolas" panose="020B0609020204030204" pitchFamily="49" charset="0"/>
              </a:rPr>
              <a:t>src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"sheep.jpg"</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err="1">
                <a:solidFill>
                  <a:srgbClr val="3F7F7F"/>
                </a:solidFill>
                <a:latin typeface="Consolas" panose="020B0609020204030204" pitchFamily="49" charset="0"/>
                <a:ea typeface="Calibri" panose="020F0502020204030204" pitchFamily="34" charset="0"/>
                <a:cs typeface="Consolas" panose="020B0609020204030204" pitchFamily="49" charset="0"/>
              </a:rPr>
              <a:t>img</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7F007F"/>
                </a:solidFill>
                <a:latin typeface="Consolas" panose="020B0609020204030204" pitchFamily="49" charset="0"/>
                <a:ea typeface="Calibri" panose="020F0502020204030204" pitchFamily="34" charset="0"/>
                <a:cs typeface="Consolas" panose="020B0609020204030204" pitchFamily="49" charset="0"/>
              </a:rPr>
              <a:t>src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"grain.jpg"</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err="1">
                <a:solidFill>
                  <a:srgbClr val="3F7F7F"/>
                </a:solidFill>
                <a:latin typeface="Consolas" panose="020B0609020204030204" pitchFamily="49" charset="0"/>
                <a:ea typeface="Calibri" panose="020F0502020204030204" pitchFamily="34" charset="0"/>
                <a:cs typeface="Consolas" panose="020B0609020204030204" pitchFamily="49" charset="0"/>
              </a:rPr>
              <a:t>img</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7F007F"/>
                </a:solidFill>
                <a:latin typeface="Consolas" panose="020B0609020204030204" pitchFamily="49" charset="0"/>
                <a:ea typeface="Calibri" panose="020F0502020204030204" pitchFamily="34" charset="0"/>
                <a:cs typeface="Consolas" panose="020B0609020204030204" pitchFamily="49" charset="0"/>
              </a:rPr>
              <a:t>src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2A00FF"/>
                </a:solidFill>
                <a:latin typeface="Consolas" panose="020B0609020204030204" pitchFamily="49" charset="0"/>
                <a:ea typeface="Calibri" panose="020F0502020204030204" pitchFamily="34" charset="0"/>
                <a:cs typeface="Consolas" panose="020B0609020204030204" pitchFamily="49" charset="0"/>
              </a:rPr>
              <a:t>"wolf.jpg"</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body</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&lt;/html&gt;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p:cNvPicPr>
            <a:picLocks noChangeAspect="1"/>
          </p:cNvPicPr>
          <p:nvPr/>
        </p:nvPicPr>
        <p:blipFill>
          <a:blip r:embed="rId4"/>
          <a:stretch>
            <a:fillRect/>
          </a:stretch>
        </p:blipFill>
        <p:spPr>
          <a:xfrm>
            <a:off x="7019492" y="619771"/>
            <a:ext cx="1371600" cy="1893559"/>
          </a:xfrm>
          <a:prstGeom prst="rect">
            <a:avLst/>
          </a:prstGeom>
        </p:spPr>
      </p:pic>
      <p:cxnSp>
        <p:nvCxnSpPr>
          <p:cNvPr id="11" name="Straight Arrow Connector 10"/>
          <p:cNvCxnSpPr/>
          <p:nvPr/>
        </p:nvCxnSpPr>
        <p:spPr>
          <a:xfrm>
            <a:off x="3201390" y="1232526"/>
            <a:ext cx="25908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3351465" y="715588"/>
            <a:ext cx="2743200" cy="369332"/>
          </a:xfrm>
          <a:prstGeom prst="rect">
            <a:avLst/>
          </a:prstGeom>
          <a:noFill/>
        </p:spPr>
        <p:txBody>
          <a:bodyPr wrap="square" rtlCol="0">
            <a:spAutoFit/>
          </a:bodyPr>
          <a:lstStyle/>
          <a:p>
            <a:r>
              <a:rPr lang="en-US" dirty="0"/>
              <a:t>Give me “river.html”</a:t>
            </a:r>
          </a:p>
        </p:txBody>
      </p:sp>
      <p:cxnSp>
        <p:nvCxnSpPr>
          <p:cNvPr id="44" name="Straight Arrow Connector 43"/>
          <p:cNvCxnSpPr>
            <a:cxnSpLocks/>
          </p:cNvCxnSpPr>
          <p:nvPr/>
        </p:nvCxnSpPr>
        <p:spPr>
          <a:xfrm flipH="1">
            <a:off x="3201390" y="1461126"/>
            <a:ext cx="25908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1" name="TextBox 50"/>
          <p:cNvSpPr txBox="1"/>
          <p:nvPr/>
        </p:nvSpPr>
        <p:spPr>
          <a:xfrm>
            <a:off x="4376272" y="1523865"/>
            <a:ext cx="2423160" cy="369332"/>
          </a:xfrm>
          <a:prstGeom prst="rect">
            <a:avLst/>
          </a:prstGeom>
          <a:noFill/>
        </p:spPr>
        <p:txBody>
          <a:bodyPr wrap="square" rtlCol="0">
            <a:spAutoFit/>
          </a:bodyPr>
          <a:lstStyle/>
          <a:p>
            <a:r>
              <a:rPr lang="en-US" dirty="0"/>
              <a:t>Here you go</a:t>
            </a:r>
          </a:p>
        </p:txBody>
      </p:sp>
      <p:cxnSp>
        <p:nvCxnSpPr>
          <p:cNvPr id="53" name="Straight Arrow Connector 52"/>
          <p:cNvCxnSpPr/>
          <p:nvPr/>
        </p:nvCxnSpPr>
        <p:spPr>
          <a:xfrm>
            <a:off x="3646239" y="2565861"/>
            <a:ext cx="25908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5" name="TextBox 54"/>
          <p:cNvSpPr txBox="1"/>
          <p:nvPr/>
        </p:nvSpPr>
        <p:spPr>
          <a:xfrm>
            <a:off x="3813879" y="2203492"/>
            <a:ext cx="2743200" cy="369332"/>
          </a:xfrm>
          <a:prstGeom prst="rect">
            <a:avLst/>
          </a:prstGeom>
          <a:noFill/>
        </p:spPr>
        <p:txBody>
          <a:bodyPr wrap="square" rtlCol="0">
            <a:spAutoFit/>
          </a:bodyPr>
          <a:lstStyle/>
          <a:p>
            <a:r>
              <a:rPr lang="en-US" dirty="0"/>
              <a:t>Give me “sheep.jpg”</a:t>
            </a:r>
          </a:p>
        </p:txBody>
      </p:sp>
      <p:cxnSp>
        <p:nvCxnSpPr>
          <p:cNvPr id="56" name="Straight Arrow Connector 55"/>
          <p:cNvCxnSpPr>
            <a:cxnSpLocks/>
          </p:cNvCxnSpPr>
          <p:nvPr/>
        </p:nvCxnSpPr>
        <p:spPr>
          <a:xfrm flipH="1">
            <a:off x="3646239" y="2794461"/>
            <a:ext cx="25908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7" name="TextBox 56"/>
          <p:cNvSpPr txBox="1"/>
          <p:nvPr/>
        </p:nvSpPr>
        <p:spPr>
          <a:xfrm>
            <a:off x="3813879" y="2838395"/>
            <a:ext cx="2743200" cy="369332"/>
          </a:xfrm>
          <a:prstGeom prst="rect">
            <a:avLst/>
          </a:prstGeom>
          <a:noFill/>
        </p:spPr>
        <p:txBody>
          <a:bodyPr wrap="square" rtlCol="0">
            <a:spAutoFit/>
          </a:bodyPr>
          <a:lstStyle/>
          <a:p>
            <a:r>
              <a:rPr lang="en-US" dirty="0"/>
              <a:t>Here you go</a:t>
            </a:r>
          </a:p>
        </p:txBody>
      </p:sp>
      <p:cxnSp>
        <p:nvCxnSpPr>
          <p:cNvPr id="61" name="Straight Arrow Connector 60"/>
          <p:cNvCxnSpPr>
            <a:cxnSpLocks/>
          </p:cNvCxnSpPr>
          <p:nvPr/>
        </p:nvCxnSpPr>
        <p:spPr>
          <a:xfrm flipH="1">
            <a:off x="4385797" y="3872637"/>
            <a:ext cx="25908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4" name="Straight Arrow Connector 63"/>
          <p:cNvCxnSpPr/>
          <p:nvPr/>
        </p:nvCxnSpPr>
        <p:spPr>
          <a:xfrm>
            <a:off x="4385797" y="3638550"/>
            <a:ext cx="25908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5" name="Straight Arrow Connector 64"/>
          <p:cNvCxnSpPr>
            <a:cxnSpLocks/>
          </p:cNvCxnSpPr>
          <p:nvPr/>
        </p:nvCxnSpPr>
        <p:spPr>
          <a:xfrm flipH="1">
            <a:off x="4385797" y="4400550"/>
            <a:ext cx="25908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p:cNvCxnSpPr/>
          <p:nvPr/>
        </p:nvCxnSpPr>
        <p:spPr>
          <a:xfrm>
            <a:off x="4385797" y="4166463"/>
            <a:ext cx="25908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9" name="TextBox 68"/>
          <p:cNvSpPr txBox="1"/>
          <p:nvPr/>
        </p:nvSpPr>
        <p:spPr>
          <a:xfrm>
            <a:off x="3318997" y="3571849"/>
            <a:ext cx="1432560" cy="369332"/>
          </a:xfrm>
          <a:prstGeom prst="rect">
            <a:avLst/>
          </a:prstGeom>
          <a:noFill/>
        </p:spPr>
        <p:txBody>
          <a:bodyPr wrap="square" rtlCol="0">
            <a:spAutoFit/>
          </a:bodyPr>
          <a:lstStyle/>
          <a:p>
            <a:r>
              <a:rPr lang="en-US" dirty="0"/>
              <a:t>grain.jpg</a:t>
            </a:r>
          </a:p>
        </p:txBody>
      </p:sp>
      <p:sp>
        <p:nvSpPr>
          <p:cNvPr id="71" name="TextBox 70"/>
          <p:cNvSpPr txBox="1"/>
          <p:nvPr/>
        </p:nvSpPr>
        <p:spPr>
          <a:xfrm>
            <a:off x="3326617" y="4088787"/>
            <a:ext cx="1432560" cy="369332"/>
          </a:xfrm>
          <a:prstGeom prst="rect">
            <a:avLst/>
          </a:prstGeom>
          <a:noFill/>
        </p:spPr>
        <p:txBody>
          <a:bodyPr wrap="square" rtlCol="0">
            <a:spAutoFit/>
          </a:bodyPr>
          <a:lstStyle/>
          <a:p>
            <a:r>
              <a:rPr lang="en-US" dirty="0"/>
              <a:t>wolf.jpg</a:t>
            </a:r>
          </a:p>
        </p:txBody>
      </p:sp>
      <p:sp>
        <p:nvSpPr>
          <p:cNvPr id="25" name="TextBox 24"/>
          <p:cNvSpPr txBox="1"/>
          <p:nvPr/>
        </p:nvSpPr>
        <p:spPr>
          <a:xfrm>
            <a:off x="6705600" y="250439"/>
            <a:ext cx="2057400" cy="369332"/>
          </a:xfrm>
          <a:prstGeom prst="rect">
            <a:avLst/>
          </a:prstGeom>
          <a:noFill/>
        </p:spPr>
        <p:txBody>
          <a:bodyPr wrap="square" rtlCol="0">
            <a:spAutoFit/>
          </a:bodyPr>
          <a:lstStyle/>
          <a:p>
            <a:r>
              <a:rPr lang="en-US" dirty="0"/>
              <a:t>topherCantrell.com</a:t>
            </a:r>
          </a:p>
        </p:txBody>
      </p:sp>
      <p:sp>
        <p:nvSpPr>
          <p:cNvPr id="26" name="TextBox 25"/>
          <p:cNvSpPr txBox="1"/>
          <p:nvPr/>
        </p:nvSpPr>
        <p:spPr>
          <a:xfrm>
            <a:off x="1123413" y="472620"/>
            <a:ext cx="990600" cy="369332"/>
          </a:xfrm>
          <a:prstGeom prst="rect">
            <a:avLst/>
          </a:prstGeom>
          <a:noFill/>
        </p:spPr>
        <p:txBody>
          <a:bodyPr wrap="square" rtlCol="0">
            <a:spAutoFit/>
          </a:bodyPr>
          <a:lstStyle/>
          <a:p>
            <a:r>
              <a:rPr lang="en-US" dirty="0"/>
              <a:t>Browser</a:t>
            </a:r>
          </a:p>
        </p:txBody>
      </p:sp>
      <p:pic>
        <p:nvPicPr>
          <p:cNvPr id="27" name="Picture 26"/>
          <p:cNvPicPr>
            <a:picLocks noChangeAspect="1"/>
          </p:cNvPicPr>
          <p:nvPr/>
        </p:nvPicPr>
        <p:blipFill>
          <a:blip r:embed="rId5"/>
          <a:stretch>
            <a:fillRect/>
          </a:stretch>
        </p:blipFill>
        <p:spPr>
          <a:xfrm>
            <a:off x="806042" y="1006790"/>
            <a:ext cx="1625342" cy="846000"/>
          </a:xfrm>
          <a:prstGeom prst="rect">
            <a:avLst/>
          </a:prstGeom>
        </p:spPr>
      </p:pic>
      <p:sp>
        <p:nvSpPr>
          <p:cNvPr id="5" name="Cylinder 4"/>
          <p:cNvSpPr/>
          <p:nvPr/>
        </p:nvSpPr>
        <p:spPr>
          <a:xfrm>
            <a:off x="7467600" y="2849078"/>
            <a:ext cx="381000" cy="358649"/>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ylinder 28"/>
          <p:cNvSpPr/>
          <p:nvPr/>
        </p:nvSpPr>
        <p:spPr>
          <a:xfrm>
            <a:off x="8052987" y="3028402"/>
            <a:ext cx="381000" cy="358649"/>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ylinder 29"/>
          <p:cNvSpPr/>
          <p:nvPr/>
        </p:nvSpPr>
        <p:spPr>
          <a:xfrm>
            <a:off x="7514792" y="3454284"/>
            <a:ext cx="381000" cy="358649"/>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ylinder 30"/>
          <p:cNvSpPr/>
          <p:nvPr/>
        </p:nvSpPr>
        <p:spPr>
          <a:xfrm>
            <a:off x="8105692" y="3653556"/>
            <a:ext cx="381000" cy="358649"/>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25092" y="1200411"/>
            <a:ext cx="1048158" cy="177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833766" y="1377950"/>
            <a:ext cx="429884" cy="361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320800" y="1390650"/>
            <a:ext cx="736600" cy="390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063750" y="1377950"/>
            <a:ext cx="318208" cy="361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980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22" presetClass="entr" presetSubtype="2" fill="hold"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wipe(right)">
                                      <p:cBhvr>
                                        <p:cTn id="18" dur="5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22" presetClass="entr" presetSubtype="8"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left)">
                                      <p:cBhvr>
                                        <p:cTn id="35" dur="500"/>
                                        <p:tgtEl>
                                          <p:spTgt spid="5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par>
                                <p:cTn id="41" presetID="22" presetClass="entr" presetSubtype="2"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right)">
                                      <p:cBhvr>
                                        <p:cTn id="43" dur="500"/>
                                        <p:tgtEl>
                                          <p:spTgt spid="5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0" nodeType="clickEffect">
                                  <p:stCondLst>
                                    <p:cond delay="0"/>
                                  </p:stCondLst>
                                  <p:childTnLst>
                                    <p:set>
                                      <p:cBhvr>
                                        <p:cTn id="47" dur="1" fill="hold">
                                          <p:stCondLst>
                                            <p:cond delay="0"/>
                                          </p:stCondLst>
                                        </p:cTn>
                                        <p:tgtEl>
                                          <p:spTgt spid="3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500"/>
                                        <p:tgtEl>
                                          <p:spTgt spid="69"/>
                                        </p:tgtEl>
                                      </p:cBhvr>
                                    </p:animEffect>
                                  </p:childTnLst>
                                </p:cTn>
                              </p:par>
                              <p:par>
                                <p:cTn id="53" presetID="22" presetClass="entr" presetSubtype="8" fill="hold" nodeType="with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wipe(left)">
                                      <p:cBhvr>
                                        <p:cTn id="55" dur="500"/>
                                        <p:tgtEl>
                                          <p:spTgt spid="64"/>
                                        </p:tgtEl>
                                      </p:cBhvr>
                                    </p:animEffect>
                                  </p:childTnLst>
                                </p:cTn>
                              </p:par>
                            </p:childTnLst>
                          </p:cTn>
                        </p:par>
                        <p:par>
                          <p:cTn id="56" fill="hold">
                            <p:stCondLst>
                              <p:cond delay="500"/>
                            </p:stCondLst>
                            <p:childTnLst>
                              <p:par>
                                <p:cTn id="57" presetID="22" presetClass="entr" presetSubtype="2" fill="hold" nodeType="afterEffect">
                                  <p:stCondLst>
                                    <p:cond delay="0"/>
                                  </p:stCondLst>
                                  <p:childTnLst>
                                    <p:set>
                                      <p:cBhvr>
                                        <p:cTn id="58" dur="1" fill="hold">
                                          <p:stCondLst>
                                            <p:cond delay="0"/>
                                          </p:stCondLst>
                                        </p:cTn>
                                        <p:tgtEl>
                                          <p:spTgt spid="61"/>
                                        </p:tgtEl>
                                        <p:attrNameLst>
                                          <p:attrName>style.visibility</p:attrName>
                                        </p:attrNameLst>
                                      </p:cBhvr>
                                      <p:to>
                                        <p:strVal val="visible"/>
                                      </p:to>
                                    </p:set>
                                    <p:animEffect transition="in" filter="wipe(right)">
                                      <p:cBhvr>
                                        <p:cTn id="59" dur="500"/>
                                        <p:tgtEl>
                                          <p:spTgt spid="61"/>
                                        </p:tgtEl>
                                      </p:cBhvr>
                                    </p:animEffect>
                                  </p:childTnLst>
                                </p:cTn>
                              </p:par>
                            </p:childTnLst>
                          </p:cTn>
                        </p:par>
                        <p:par>
                          <p:cTn id="60" fill="hold">
                            <p:stCondLst>
                              <p:cond delay="1000"/>
                            </p:stCondLst>
                            <p:childTnLst>
                              <p:par>
                                <p:cTn id="61" presetID="1" presetClass="exit" presetSubtype="0" fill="hold" grpId="0" nodeType="afterEffect">
                                  <p:stCondLst>
                                    <p:cond delay="0"/>
                                  </p:stCondLst>
                                  <p:childTnLst>
                                    <p:set>
                                      <p:cBhvr>
                                        <p:cTn id="62" dur="1" fill="hold">
                                          <p:stCondLst>
                                            <p:cond delay="0"/>
                                          </p:stCondLst>
                                        </p:cTn>
                                        <p:tgtEl>
                                          <p:spTgt spid="3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71"/>
                                        </p:tgtEl>
                                        <p:attrNameLst>
                                          <p:attrName>style.visibility</p:attrName>
                                        </p:attrNameLst>
                                      </p:cBhvr>
                                      <p:to>
                                        <p:strVal val="visible"/>
                                      </p:to>
                                    </p:set>
                                    <p:animEffect transition="in" filter="fade">
                                      <p:cBhvr>
                                        <p:cTn id="67" dur="500"/>
                                        <p:tgtEl>
                                          <p:spTgt spid="71"/>
                                        </p:tgtEl>
                                      </p:cBhvr>
                                    </p:animEffect>
                                  </p:childTnLst>
                                </p:cTn>
                              </p:par>
                              <p:par>
                                <p:cTn id="68" presetID="22" presetClass="entr" presetSubtype="8" fill="hold" nodeType="withEffect">
                                  <p:stCondLst>
                                    <p:cond delay="0"/>
                                  </p:stCondLst>
                                  <p:childTnLst>
                                    <p:set>
                                      <p:cBhvr>
                                        <p:cTn id="69" dur="1" fill="hold">
                                          <p:stCondLst>
                                            <p:cond delay="0"/>
                                          </p:stCondLst>
                                        </p:cTn>
                                        <p:tgtEl>
                                          <p:spTgt spid="68"/>
                                        </p:tgtEl>
                                        <p:attrNameLst>
                                          <p:attrName>style.visibility</p:attrName>
                                        </p:attrNameLst>
                                      </p:cBhvr>
                                      <p:to>
                                        <p:strVal val="visible"/>
                                      </p:to>
                                    </p:set>
                                    <p:animEffect transition="in" filter="wipe(left)">
                                      <p:cBhvr>
                                        <p:cTn id="70" dur="500"/>
                                        <p:tgtEl>
                                          <p:spTgt spid="68"/>
                                        </p:tgtEl>
                                      </p:cBhvr>
                                    </p:animEffect>
                                  </p:childTnLst>
                                </p:cTn>
                              </p:par>
                            </p:childTnLst>
                          </p:cTn>
                        </p:par>
                        <p:par>
                          <p:cTn id="71" fill="hold">
                            <p:stCondLst>
                              <p:cond delay="500"/>
                            </p:stCondLst>
                            <p:childTnLst>
                              <p:par>
                                <p:cTn id="72" presetID="22" presetClass="entr" presetSubtype="2" fill="hold" nodeType="after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wipe(right)">
                                      <p:cBhvr>
                                        <p:cTn id="74" dur="500"/>
                                        <p:tgtEl>
                                          <p:spTgt spid="65"/>
                                        </p:tgtEl>
                                      </p:cBhvr>
                                    </p:animEffect>
                                  </p:childTnLst>
                                </p:cTn>
                              </p:par>
                            </p:childTnLst>
                          </p:cTn>
                        </p:par>
                        <p:par>
                          <p:cTn id="75" fill="hold">
                            <p:stCondLst>
                              <p:cond delay="1000"/>
                            </p:stCondLst>
                            <p:childTnLst>
                              <p:par>
                                <p:cTn id="76" presetID="1" presetClass="exit" presetSubtype="0" fill="hold" grpId="0" nodeType="afterEffect">
                                  <p:stCondLst>
                                    <p:cond delay="0"/>
                                  </p:stCondLst>
                                  <p:childTnLst>
                                    <p:set>
                                      <p:cBhvr>
                                        <p:cTn id="77"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P spid="51" grpId="0"/>
      <p:bldP spid="55" grpId="0"/>
      <p:bldP spid="57" grpId="0"/>
      <p:bldP spid="69" grpId="0"/>
      <p:bldP spid="71" grpId="0"/>
      <p:bldP spid="6" grpId="0" animBg="1"/>
      <p:bldP spid="33" grpId="0" animBg="1"/>
      <p:bldP spid="34" grpId="0" animBg="1"/>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5934457" y="2035311"/>
            <a:ext cx="3057143" cy="2028571"/>
          </a:xfrm>
          <a:prstGeom prst="rect">
            <a:avLst/>
          </a:prstGeom>
        </p:spPr>
      </p:pic>
      <p:sp>
        <p:nvSpPr>
          <p:cNvPr id="5" name="Title 4"/>
          <p:cNvSpPr>
            <a:spLocks noGrp="1"/>
          </p:cNvSpPr>
          <p:nvPr>
            <p:ph type="title"/>
          </p:nvPr>
        </p:nvSpPr>
        <p:spPr/>
        <p:txBody>
          <a:bodyPr/>
          <a:lstStyle/>
          <a:p>
            <a:r>
              <a:rPr lang="en-US" dirty="0"/>
              <a:t>HTTP Traffic</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2471289"/>
            <a:ext cx="2717125" cy="1810285"/>
          </a:xfrm>
          <a:prstGeom prst="rect">
            <a:avLst/>
          </a:prstGeom>
        </p:spPr>
      </p:pic>
      <p:pic>
        <p:nvPicPr>
          <p:cNvPr id="8" name="Picture 7"/>
          <p:cNvPicPr>
            <a:picLocks noChangeAspect="1"/>
          </p:cNvPicPr>
          <p:nvPr/>
        </p:nvPicPr>
        <p:blipFill>
          <a:blip r:embed="rId5"/>
          <a:stretch>
            <a:fillRect/>
          </a:stretch>
        </p:blipFill>
        <p:spPr>
          <a:xfrm>
            <a:off x="7543800" y="209550"/>
            <a:ext cx="1330490" cy="1836805"/>
          </a:xfrm>
          <a:prstGeom prst="rect">
            <a:avLst/>
          </a:prstGeom>
        </p:spPr>
      </p:pic>
      <p:cxnSp>
        <p:nvCxnSpPr>
          <p:cNvPr id="11" name="Straight Arrow Connector 10"/>
          <p:cNvCxnSpPr>
            <a:cxnSpLocks/>
          </p:cNvCxnSpPr>
          <p:nvPr/>
        </p:nvCxnSpPr>
        <p:spPr>
          <a:xfrm flipH="1">
            <a:off x="3541025" y="3049596"/>
            <a:ext cx="182118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3810000" y="3144847"/>
            <a:ext cx="1716775" cy="369332"/>
          </a:xfrm>
          <a:prstGeom prst="rect">
            <a:avLst/>
          </a:prstGeom>
          <a:noFill/>
        </p:spPr>
        <p:txBody>
          <a:bodyPr wrap="square" rtlCol="0">
            <a:spAutoFit/>
          </a:bodyPr>
          <a:lstStyle/>
          <a:p>
            <a:r>
              <a:rPr lang="en-US" dirty="0"/>
              <a:t>Here you go</a:t>
            </a:r>
          </a:p>
        </p:txBody>
      </p:sp>
      <p:cxnSp>
        <p:nvCxnSpPr>
          <p:cNvPr id="9" name="Straight Arrow Connector 8"/>
          <p:cNvCxnSpPr>
            <a:cxnSpLocks/>
          </p:cNvCxnSpPr>
          <p:nvPr/>
        </p:nvCxnSpPr>
        <p:spPr>
          <a:xfrm>
            <a:off x="3541025" y="2524776"/>
            <a:ext cx="182118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p:cNvSpPr txBox="1"/>
          <p:nvPr/>
        </p:nvSpPr>
        <p:spPr>
          <a:xfrm>
            <a:off x="3471671" y="2035311"/>
            <a:ext cx="2393432" cy="369332"/>
          </a:xfrm>
          <a:prstGeom prst="rect">
            <a:avLst/>
          </a:prstGeom>
          <a:noFill/>
        </p:spPr>
        <p:txBody>
          <a:bodyPr wrap="square" rtlCol="0">
            <a:spAutoFit/>
          </a:bodyPr>
          <a:lstStyle/>
          <a:p>
            <a:r>
              <a:rPr lang="en-US" dirty="0"/>
              <a:t>Give me “river.html”</a:t>
            </a:r>
          </a:p>
        </p:txBody>
      </p:sp>
      <p:pic>
        <p:nvPicPr>
          <p:cNvPr id="18" name="Picture 17"/>
          <p:cNvPicPr>
            <a:picLocks noChangeAspect="1"/>
          </p:cNvPicPr>
          <p:nvPr/>
        </p:nvPicPr>
        <p:blipFill>
          <a:blip r:embed="rId6"/>
          <a:stretch>
            <a:fillRect/>
          </a:stretch>
        </p:blipFill>
        <p:spPr>
          <a:xfrm>
            <a:off x="318878" y="666751"/>
            <a:ext cx="2866667" cy="1542857"/>
          </a:xfrm>
          <a:prstGeom prst="rect">
            <a:avLst/>
          </a:prstGeom>
        </p:spPr>
      </p:pic>
      <p:pic>
        <p:nvPicPr>
          <p:cNvPr id="22" name="Picture 21"/>
          <p:cNvPicPr>
            <a:picLocks noChangeAspect="1"/>
          </p:cNvPicPr>
          <p:nvPr/>
        </p:nvPicPr>
        <p:blipFill>
          <a:blip r:embed="rId7"/>
          <a:stretch>
            <a:fillRect/>
          </a:stretch>
        </p:blipFill>
        <p:spPr>
          <a:xfrm>
            <a:off x="6153150" y="4210125"/>
            <a:ext cx="2314286" cy="600000"/>
          </a:xfrm>
          <a:prstGeom prst="rect">
            <a:avLst/>
          </a:prstGeom>
        </p:spPr>
      </p:pic>
      <p:sp>
        <p:nvSpPr>
          <p:cNvPr id="23" name="Rectangle 22"/>
          <p:cNvSpPr/>
          <p:nvPr/>
        </p:nvSpPr>
        <p:spPr>
          <a:xfrm>
            <a:off x="457200" y="776032"/>
            <a:ext cx="1714500" cy="2621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4" name="Rectangle 23"/>
          <p:cNvSpPr/>
          <p:nvPr/>
        </p:nvSpPr>
        <p:spPr>
          <a:xfrm>
            <a:off x="6057900" y="2157157"/>
            <a:ext cx="1209675" cy="2621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5" name="Rectangle 24"/>
          <p:cNvSpPr/>
          <p:nvPr/>
        </p:nvSpPr>
        <p:spPr>
          <a:xfrm>
            <a:off x="6086475" y="3366832"/>
            <a:ext cx="1714500" cy="2621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6" name="Rectangle 25"/>
          <p:cNvSpPr/>
          <p:nvPr/>
        </p:nvSpPr>
        <p:spPr>
          <a:xfrm>
            <a:off x="6096000" y="3843082"/>
            <a:ext cx="1714500" cy="2621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7" name="Rectangle 26"/>
          <p:cNvSpPr/>
          <p:nvPr/>
        </p:nvSpPr>
        <p:spPr>
          <a:xfrm>
            <a:off x="6086474" y="4166932"/>
            <a:ext cx="2409825" cy="700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05965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right)">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p:bldP spid="23" grpId="0" animBg="1"/>
      <p:bldP spid="24" grpId="0" animBg="1"/>
      <p:bldP spid="25" grpId="0" animBg="1"/>
      <p:bldP spid="26" grpId="0" animBg="1"/>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Besides HTML</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1905000" y="1504950"/>
            <a:ext cx="4876800" cy="2585323"/>
          </a:xfrm>
          <a:prstGeom prst="rect">
            <a:avLst/>
          </a:prstGeom>
          <a:noFill/>
        </p:spPr>
        <p:txBody>
          <a:bodyPr wrap="square" rtlCol="0">
            <a:spAutoFit/>
          </a:bodyPr>
          <a:lstStyle/>
          <a:p>
            <a:pPr marL="285750" indent="-285750">
              <a:buFontTx/>
              <a:buChar char="-"/>
            </a:pPr>
            <a:r>
              <a:rPr lang="en-US" dirty="0"/>
              <a:t>Put farm.html on </a:t>
            </a:r>
            <a:r>
              <a:rPr lang="en-US" dirty="0" err="1"/>
              <a:t>comparch</a:t>
            </a:r>
            <a:r>
              <a:rPr lang="en-US" dirty="0"/>
              <a:t> </a:t>
            </a:r>
          </a:p>
          <a:p>
            <a:pPr marL="742950" lvl="1" indent="-285750">
              <a:buFontTx/>
              <a:buChar char="-"/>
            </a:pPr>
            <a:r>
              <a:rPr lang="en-US" dirty="0"/>
              <a:t>Browser line (http, server, resource)</a:t>
            </a:r>
          </a:p>
          <a:p>
            <a:pPr marL="742950" lvl="1" indent="-285750">
              <a:buFontTx/>
              <a:buChar char="-"/>
            </a:pPr>
            <a:r>
              <a:rPr lang="en-US" dirty="0"/>
              <a:t>Packets to and from</a:t>
            </a:r>
          </a:p>
          <a:p>
            <a:pPr marL="742950" lvl="1" indent="-285750">
              <a:buFontTx/>
              <a:buChar char="-"/>
            </a:pPr>
            <a:r>
              <a:rPr lang="en-US" dirty="0"/>
              <a:t>Content type in packet</a:t>
            </a:r>
          </a:p>
          <a:p>
            <a:pPr marL="742950" lvl="1" indent="-285750">
              <a:buFontTx/>
              <a:buChar char="-"/>
            </a:pPr>
            <a:r>
              <a:rPr lang="en-US" dirty="0"/>
              <a:t>Browser shows different types: text, jpg, html</a:t>
            </a:r>
          </a:p>
          <a:p>
            <a:pPr marL="742950" lvl="1" indent="-285750">
              <a:buFontTx/>
              <a:buChar char="-"/>
            </a:pPr>
            <a:r>
              <a:rPr lang="en-US" dirty="0"/>
              <a:t>Show html and network activity</a:t>
            </a:r>
          </a:p>
          <a:p>
            <a:pPr marL="285750" indent="-285750">
              <a:buFontTx/>
              <a:buChar char="-"/>
            </a:pPr>
            <a:r>
              <a:rPr lang="en-US" dirty="0"/>
              <a:t>Can open local files ... Uses extension to guess type</a:t>
            </a:r>
          </a:p>
        </p:txBody>
      </p:sp>
      <p:pic>
        <p:nvPicPr>
          <p:cNvPr id="3" name="Picture 2"/>
          <p:cNvPicPr>
            <a:picLocks noChangeAspect="1"/>
          </p:cNvPicPr>
          <p:nvPr/>
        </p:nvPicPr>
        <p:blipFill>
          <a:blip r:embed="rId3"/>
          <a:stretch>
            <a:fillRect/>
          </a:stretch>
        </p:blipFill>
        <p:spPr>
          <a:xfrm>
            <a:off x="1420926" y="895583"/>
            <a:ext cx="6302148" cy="3771667"/>
          </a:xfrm>
          <a:prstGeom prst="rect">
            <a:avLst/>
          </a:prstGeom>
          <a:ln>
            <a:solidFill>
              <a:schemeClr val="accent1"/>
            </a:solidFill>
          </a:ln>
        </p:spPr>
      </p:pic>
    </p:spTree>
    <p:extLst>
      <p:ext uri="{BB962C8B-B14F-4D97-AF65-F5344CB8AC3E}">
        <p14:creationId xmlns:p14="http://schemas.microsoft.com/office/powerpoint/2010/main" val="3090891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Local Files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pic>
        <p:nvPicPr>
          <p:cNvPr id="8" name="Picture 7"/>
          <p:cNvPicPr>
            <a:picLocks noChangeAspect="1"/>
          </p:cNvPicPr>
          <p:nvPr/>
        </p:nvPicPr>
        <p:blipFill>
          <a:blip r:embed="rId3"/>
          <a:stretch>
            <a:fillRect/>
          </a:stretch>
        </p:blipFill>
        <p:spPr>
          <a:xfrm>
            <a:off x="1452952" y="705083"/>
            <a:ext cx="6238095" cy="3733333"/>
          </a:xfrm>
          <a:prstGeom prst="rect">
            <a:avLst/>
          </a:prstGeom>
          <a:ln>
            <a:solidFill>
              <a:schemeClr val="accent1"/>
            </a:solidFill>
          </a:ln>
        </p:spPr>
      </p:pic>
      <p:sp>
        <p:nvSpPr>
          <p:cNvPr id="11" name="Rectangle 10"/>
          <p:cNvSpPr/>
          <p:nvPr/>
        </p:nvSpPr>
        <p:spPr>
          <a:xfrm>
            <a:off x="2538123" y="1142951"/>
            <a:ext cx="2002072" cy="4155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89916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Use Any Text Editor</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3"/>
          <a:stretch>
            <a:fillRect/>
          </a:stretch>
        </p:blipFill>
        <p:spPr>
          <a:xfrm>
            <a:off x="4665684" y="819150"/>
            <a:ext cx="4226586" cy="2006010"/>
          </a:xfrm>
          <a:prstGeom prst="rect">
            <a:avLst/>
          </a:prstGeom>
        </p:spPr>
      </p:pic>
      <p:pic>
        <p:nvPicPr>
          <p:cNvPr id="13" name="Picture 12"/>
          <p:cNvPicPr>
            <a:picLocks noChangeAspect="1"/>
          </p:cNvPicPr>
          <p:nvPr/>
        </p:nvPicPr>
        <p:blipFill>
          <a:blip r:embed="rId4"/>
          <a:stretch>
            <a:fillRect/>
          </a:stretch>
        </p:blipFill>
        <p:spPr>
          <a:xfrm>
            <a:off x="209550" y="819150"/>
            <a:ext cx="3629517" cy="1572950"/>
          </a:xfrm>
          <a:prstGeom prst="rect">
            <a:avLst/>
          </a:prstGeom>
        </p:spPr>
      </p:pic>
      <p:sp>
        <p:nvSpPr>
          <p:cNvPr id="12" name="TextBox 11"/>
          <p:cNvSpPr txBox="1"/>
          <p:nvPr/>
        </p:nvSpPr>
        <p:spPr>
          <a:xfrm>
            <a:off x="190500" y="1102276"/>
            <a:ext cx="1333500" cy="523220"/>
          </a:xfrm>
          <a:prstGeom prst="rect">
            <a:avLst/>
          </a:prstGeom>
          <a:noFill/>
        </p:spPr>
        <p:txBody>
          <a:bodyPr wrap="square" rtlCol="0">
            <a:spAutoFit/>
          </a:bodyPr>
          <a:lstStyle/>
          <a:p>
            <a:r>
              <a:rPr lang="en-US" sz="1400" dirty="0">
                <a:solidFill>
                  <a:schemeClr val="bg1"/>
                </a:solidFill>
                <a:latin typeface="Consolas" panose="020B0609020204030204" pitchFamily="49" charset="0"/>
              </a:rPr>
              <a:t>C:\myFiles&gt; </a:t>
            </a:r>
          </a:p>
          <a:p>
            <a:r>
              <a:rPr lang="en-US" sz="1400" dirty="0">
                <a:solidFill>
                  <a:schemeClr val="bg1"/>
                </a:solidFill>
                <a:latin typeface="Consolas" panose="020B0609020204030204" pitchFamily="49" charset="0"/>
              </a:rPr>
              <a:t>C:\myFiles&gt; </a:t>
            </a:r>
          </a:p>
        </p:txBody>
      </p:sp>
      <p:pic>
        <p:nvPicPr>
          <p:cNvPr id="14" name="Picture 13"/>
          <p:cNvPicPr>
            <a:picLocks noChangeAspect="1"/>
          </p:cNvPicPr>
          <p:nvPr/>
        </p:nvPicPr>
        <p:blipFill>
          <a:blip r:embed="rId5"/>
          <a:stretch>
            <a:fillRect/>
          </a:stretch>
        </p:blipFill>
        <p:spPr>
          <a:xfrm>
            <a:off x="228600" y="2675226"/>
            <a:ext cx="2743200" cy="2131858"/>
          </a:xfrm>
          <a:prstGeom prst="rect">
            <a:avLst/>
          </a:prstGeom>
          <a:ln>
            <a:solidFill>
              <a:schemeClr val="accent1"/>
            </a:solidFill>
          </a:ln>
        </p:spPr>
      </p:pic>
      <p:pic>
        <p:nvPicPr>
          <p:cNvPr id="15" name="Picture 14"/>
          <p:cNvPicPr>
            <a:picLocks noChangeAspect="1"/>
          </p:cNvPicPr>
          <p:nvPr/>
        </p:nvPicPr>
        <p:blipFill>
          <a:blip r:embed="rId6"/>
          <a:stretch>
            <a:fillRect/>
          </a:stretch>
        </p:blipFill>
        <p:spPr>
          <a:xfrm>
            <a:off x="2675681" y="2188884"/>
            <a:ext cx="1886794" cy="2653784"/>
          </a:xfrm>
          <a:prstGeom prst="rect">
            <a:avLst/>
          </a:prstGeom>
        </p:spPr>
      </p:pic>
      <p:pic>
        <p:nvPicPr>
          <p:cNvPr id="16" name="Picture 15"/>
          <p:cNvPicPr>
            <a:picLocks noChangeAspect="1"/>
          </p:cNvPicPr>
          <p:nvPr/>
        </p:nvPicPr>
        <p:blipFill>
          <a:blip r:embed="rId7"/>
          <a:stretch>
            <a:fillRect/>
          </a:stretch>
        </p:blipFill>
        <p:spPr>
          <a:xfrm>
            <a:off x="4496062" y="2943429"/>
            <a:ext cx="2095238" cy="1628571"/>
          </a:xfrm>
          <a:prstGeom prst="rect">
            <a:avLst/>
          </a:prstGeom>
        </p:spPr>
      </p:pic>
      <p:sp>
        <p:nvSpPr>
          <p:cNvPr id="17" name="TextBox 16"/>
          <p:cNvSpPr txBox="1"/>
          <p:nvPr/>
        </p:nvSpPr>
        <p:spPr>
          <a:xfrm>
            <a:off x="1350492" y="1102276"/>
            <a:ext cx="2000250" cy="523220"/>
          </a:xfrm>
          <a:prstGeom prst="rect">
            <a:avLst/>
          </a:prstGeom>
          <a:noFill/>
        </p:spPr>
        <p:txBody>
          <a:bodyPr wrap="square" rtlCol="0">
            <a:spAutoFit/>
          </a:bodyPr>
          <a:lstStyle/>
          <a:p>
            <a:r>
              <a:rPr lang="en-US" sz="1400" dirty="0">
                <a:solidFill>
                  <a:schemeClr val="bg1"/>
                </a:solidFill>
                <a:latin typeface="Consolas" panose="020B0609020204030204" pitchFamily="49" charset="0"/>
              </a:rPr>
              <a:t>notepad river.html</a:t>
            </a:r>
          </a:p>
          <a:p>
            <a:r>
              <a:rPr lang="en-US" sz="1400" dirty="0">
                <a:solidFill>
                  <a:schemeClr val="bg1"/>
                </a:solidFill>
                <a:latin typeface="Consolas" panose="020B0609020204030204" pitchFamily="49" charset="0"/>
              </a:rPr>
              <a:t>river.html</a:t>
            </a:r>
          </a:p>
        </p:txBody>
      </p:sp>
      <p:sp>
        <p:nvSpPr>
          <p:cNvPr id="18" name="Rectangle 17"/>
          <p:cNvSpPr/>
          <p:nvPr/>
        </p:nvSpPr>
        <p:spPr>
          <a:xfrm>
            <a:off x="2705100" y="2852482"/>
            <a:ext cx="1333500" cy="2621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Rectangle 18"/>
          <p:cNvSpPr/>
          <p:nvPr/>
        </p:nvSpPr>
        <p:spPr>
          <a:xfrm>
            <a:off x="4514850" y="3785932"/>
            <a:ext cx="1333500" cy="2621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0" name="Rectangle 19"/>
          <p:cNvSpPr/>
          <p:nvPr/>
        </p:nvSpPr>
        <p:spPr>
          <a:xfrm>
            <a:off x="4505325" y="3004882"/>
            <a:ext cx="1343025" cy="7860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88567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left)">
                                      <p:cBhvr>
                                        <p:cTn id="7" dur="500"/>
                                        <p:tgtEl>
                                          <p:spTgt spid="17">
                                            <p:txEl>
                                              <p:pRg st="0" end="0"/>
                                            </p:tx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animEffect transition="in" filter="wipe(left)">
                                      <p:cBhvr>
                                        <p:cTn id="19" dur="500"/>
                                        <p:tgtEl>
                                          <p:spTgt spid="17">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6085</TotalTime>
  <Words>1728</Words>
  <Application>Microsoft Office PowerPoint</Application>
  <PresentationFormat>On-screen Show (16:9)</PresentationFormat>
  <Paragraphs>361</Paragraphs>
  <Slides>21</Slides>
  <Notes>20</Notes>
  <HiddenSlides>0</HiddenSlides>
  <MMClips>0</MMClips>
  <ScaleCrop>false</ScaleCrop>
  <HeadingPairs>
    <vt:vector size="6" baseType="variant">
      <vt:variant>
        <vt:lpstr>Fonts Used</vt:lpstr>
      </vt:variant>
      <vt:variant>
        <vt:i4>6</vt:i4>
      </vt:variant>
      <vt:variant>
        <vt:lpstr>Theme</vt:lpstr>
      </vt:variant>
      <vt:variant>
        <vt:i4>7</vt:i4>
      </vt:variant>
      <vt:variant>
        <vt:lpstr>Slide Titles</vt:lpstr>
      </vt:variant>
      <vt:variant>
        <vt:i4>21</vt:i4>
      </vt:variant>
    </vt:vector>
  </HeadingPairs>
  <TitlesOfParts>
    <vt:vector size="34" baseType="lpstr">
      <vt:lpstr>Arial</vt:lpstr>
      <vt:lpstr>Calibri</vt:lpstr>
      <vt:lpstr>Comic Sans MS</vt:lpstr>
      <vt:lpstr>Consolas</vt:lpstr>
      <vt:lpstr>Palatino Linotype</vt:lpstr>
      <vt:lpstr>Times New Roman</vt:lpstr>
      <vt:lpstr>First Slide</vt:lpstr>
      <vt:lpstr>Additional Material</vt:lpstr>
      <vt:lpstr>Class</vt:lpstr>
      <vt:lpstr>Tinker</vt:lpstr>
      <vt:lpstr>Exercise</vt:lpstr>
      <vt:lpstr>Solution</vt:lpstr>
      <vt:lpstr>Quiz</vt:lpstr>
      <vt:lpstr>How the Web Works</vt:lpstr>
      <vt:lpstr>See Also</vt:lpstr>
      <vt:lpstr>In the Book</vt:lpstr>
      <vt:lpstr>Clients and Servers</vt:lpstr>
      <vt:lpstr>Back and Forth</vt:lpstr>
      <vt:lpstr>HTTP Traffic</vt:lpstr>
      <vt:lpstr>Besides HTML</vt:lpstr>
      <vt:lpstr>Local Files</vt:lpstr>
      <vt:lpstr>Use Any Text Editor</vt:lpstr>
      <vt:lpstr>IDE (Like Eclipse)</vt:lpstr>
      <vt:lpstr>Notepad++</vt:lpstr>
      <vt:lpstr>For Sale</vt:lpstr>
      <vt:lpstr>For Sale</vt:lpstr>
      <vt:lpstr>For Sale</vt:lpstr>
      <vt:lpstr>Proper HTML</vt:lpstr>
      <vt:lpstr>Auto-Correct</vt:lpstr>
      <vt:lpstr>Auto Correct</vt:lpstr>
      <vt:lpstr>About Style (Later This Course)</vt:lpstr>
      <vt:lpstr>Web Trifecta</vt:lpstr>
      <vt:lpstr>JavaScript (Another Course)</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272</cp:revision>
  <cp:lastPrinted>2015-07-06T21:44:19Z</cp:lastPrinted>
  <dcterms:created xsi:type="dcterms:W3CDTF">2015-07-04T21:12:26Z</dcterms:created>
  <dcterms:modified xsi:type="dcterms:W3CDTF">2017-04-30T19:56:43Z</dcterms:modified>
</cp:coreProperties>
</file>